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6"/>
  </p:notesMasterIdLst>
  <p:handoutMasterIdLst>
    <p:handoutMasterId r:id="rId167"/>
  </p:handoutMasterIdLst>
  <p:sldIdLst>
    <p:sldId id="256" r:id="rId2"/>
    <p:sldId id="870" r:id="rId3"/>
    <p:sldId id="718" r:id="rId4"/>
    <p:sldId id="719" r:id="rId5"/>
    <p:sldId id="720" r:id="rId6"/>
    <p:sldId id="583" r:id="rId7"/>
    <p:sldId id="584" r:id="rId8"/>
    <p:sldId id="585" r:id="rId9"/>
    <p:sldId id="758" r:id="rId10"/>
    <p:sldId id="759" r:id="rId11"/>
    <p:sldId id="807" r:id="rId12"/>
    <p:sldId id="761" r:id="rId13"/>
    <p:sldId id="762" r:id="rId14"/>
    <p:sldId id="866" r:id="rId15"/>
    <p:sldId id="868" r:id="rId16"/>
    <p:sldId id="869" r:id="rId17"/>
    <p:sldId id="763" r:id="rId18"/>
    <p:sldId id="764" r:id="rId19"/>
    <p:sldId id="791" r:id="rId20"/>
    <p:sldId id="765" r:id="rId21"/>
    <p:sldId id="766" r:id="rId22"/>
    <p:sldId id="767" r:id="rId23"/>
    <p:sldId id="768" r:id="rId24"/>
    <p:sldId id="790" r:id="rId25"/>
    <p:sldId id="770" r:id="rId26"/>
    <p:sldId id="844" r:id="rId27"/>
    <p:sldId id="771" r:id="rId28"/>
    <p:sldId id="773" r:id="rId29"/>
    <p:sldId id="792" r:id="rId30"/>
    <p:sldId id="780" r:id="rId31"/>
    <p:sldId id="871" r:id="rId32"/>
    <p:sldId id="846" r:id="rId33"/>
    <p:sldId id="781" r:id="rId34"/>
    <p:sldId id="793" r:id="rId35"/>
    <p:sldId id="991" r:id="rId36"/>
    <p:sldId id="834" r:id="rId37"/>
    <p:sldId id="835" r:id="rId38"/>
    <p:sldId id="823" r:id="rId39"/>
    <p:sldId id="784" r:id="rId40"/>
    <p:sldId id="785" r:id="rId41"/>
    <p:sldId id="786" r:id="rId42"/>
    <p:sldId id="783" r:id="rId43"/>
    <p:sldId id="795" r:id="rId44"/>
    <p:sldId id="796" r:id="rId45"/>
    <p:sldId id="797" r:id="rId46"/>
    <p:sldId id="798" r:id="rId47"/>
    <p:sldId id="824" r:id="rId48"/>
    <p:sldId id="847" r:id="rId49"/>
    <p:sldId id="788" r:id="rId50"/>
    <p:sldId id="789" r:id="rId51"/>
    <p:sldId id="872" r:id="rId52"/>
    <p:sldId id="965" r:id="rId53"/>
    <p:sldId id="979" r:id="rId54"/>
    <p:sldId id="983" r:id="rId55"/>
    <p:sldId id="984" r:id="rId56"/>
    <p:sldId id="985" r:id="rId57"/>
    <p:sldId id="986" r:id="rId58"/>
    <p:sldId id="994" r:id="rId59"/>
    <p:sldId id="987" r:id="rId60"/>
    <p:sldId id="981" r:id="rId61"/>
    <p:sldId id="988" r:id="rId62"/>
    <p:sldId id="977" r:id="rId63"/>
    <p:sldId id="976" r:id="rId64"/>
    <p:sldId id="975" r:id="rId65"/>
    <p:sldId id="974" r:id="rId66"/>
    <p:sldId id="978" r:id="rId67"/>
    <p:sldId id="992" r:id="rId68"/>
    <p:sldId id="993" r:id="rId69"/>
    <p:sldId id="989" r:id="rId70"/>
    <p:sldId id="990" r:id="rId71"/>
    <p:sldId id="874" r:id="rId72"/>
    <p:sldId id="875" r:id="rId73"/>
    <p:sldId id="876" r:id="rId74"/>
    <p:sldId id="877" r:id="rId75"/>
    <p:sldId id="878" r:id="rId76"/>
    <p:sldId id="995" r:id="rId77"/>
    <p:sldId id="996" r:id="rId78"/>
    <p:sldId id="998" r:id="rId79"/>
    <p:sldId id="879" r:id="rId80"/>
    <p:sldId id="880" r:id="rId81"/>
    <p:sldId id="881" r:id="rId82"/>
    <p:sldId id="882" r:id="rId83"/>
    <p:sldId id="883" r:id="rId84"/>
    <p:sldId id="884" r:id="rId85"/>
    <p:sldId id="885" r:id="rId86"/>
    <p:sldId id="886" r:id="rId87"/>
    <p:sldId id="887" r:id="rId88"/>
    <p:sldId id="888" r:id="rId89"/>
    <p:sldId id="889" r:id="rId90"/>
    <p:sldId id="890" r:id="rId91"/>
    <p:sldId id="891" r:id="rId92"/>
    <p:sldId id="892" r:id="rId93"/>
    <p:sldId id="893" r:id="rId94"/>
    <p:sldId id="894" r:id="rId95"/>
    <p:sldId id="895" r:id="rId96"/>
    <p:sldId id="896" r:id="rId97"/>
    <p:sldId id="897" r:id="rId98"/>
    <p:sldId id="898" r:id="rId99"/>
    <p:sldId id="899" r:id="rId100"/>
    <p:sldId id="900" r:id="rId101"/>
    <p:sldId id="901" r:id="rId102"/>
    <p:sldId id="902" r:id="rId103"/>
    <p:sldId id="903" r:id="rId104"/>
    <p:sldId id="904" r:id="rId105"/>
    <p:sldId id="905" r:id="rId106"/>
    <p:sldId id="906" r:id="rId107"/>
    <p:sldId id="907" r:id="rId108"/>
    <p:sldId id="908" r:id="rId109"/>
    <p:sldId id="909" r:id="rId110"/>
    <p:sldId id="910" r:id="rId111"/>
    <p:sldId id="911" r:id="rId112"/>
    <p:sldId id="912" r:id="rId113"/>
    <p:sldId id="913" r:id="rId114"/>
    <p:sldId id="914" r:id="rId115"/>
    <p:sldId id="915" r:id="rId116"/>
    <p:sldId id="916" r:id="rId117"/>
    <p:sldId id="917" r:id="rId118"/>
    <p:sldId id="918" r:id="rId119"/>
    <p:sldId id="919" r:id="rId120"/>
    <p:sldId id="920" r:id="rId121"/>
    <p:sldId id="921" r:id="rId122"/>
    <p:sldId id="922" r:id="rId123"/>
    <p:sldId id="923" r:id="rId124"/>
    <p:sldId id="924" r:id="rId125"/>
    <p:sldId id="925" r:id="rId126"/>
    <p:sldId id="926" r:id="rId127"/>
    <p:sldId id="927" r:id="rId128"/>
    <p:sldId id="928" r:id="rId129"/>
    <p:sldId id="929" r:id="rId130"/>
    <p:sldId id="930" r:id="rId131"/>
    <p:sldId id="931" r:id="rId132"/>
    <p:sldId id="932" r:id="rId133"/>
    <p:sldId id="933" r:id="rId134"/>
    <p:sldId id="934" r:id="rId135"/>
    <p:sldId id="935" r:id="rId136"/>
    <p:sldId id="936" r:id="rId137"/>
    <p:sldId id="937" r:id="rId138"/>
    <p:sldId id="938" r:id="rId139"/>
    <p:sldId id="939" r:id="rId140"/>
    <p:sldId id="940" r:id="rId141"/>
    <p:sldId id="941" r:id="rId142"/>
    <p:sldId id="942" r:id="rId143"/>
    <p:sldId id="943" r:id="rId144"/>
    <p:sldId id="944" r:id="rId145"/>
    <p:sldId id="945" r:id="rId146"/>
    <p:sldId id="946" r:id="rId147"/>
    <p:sldId id="947" r:id="rId148"/>
    <p:sldId id="948" r:id="rId149"/>
    <p:sldId id="949" r:id="rId150"/>
    <p:sldId id="950" r:id="rId151"/>
    <p:sldId id="951" r:id="rId152"/>
    <p:sldId id="952" r:id="rId153"/>
    <p:sldId id="953" r:id="rId154"/>
    <p:sldId id="954" r:id="rId155"/>
    <p:sldId id="955" r:id="rId156"/>
    <p:sldId id="956" r:id="rId157"/>
    <p:sldId id="957" r:id="rId158"/>
    <p:sldId id="958" r:id="rId159"/>
    <p:sldId id="959" r:id="rId160"/>
    <p:sldId id="960" r:id="rId161"/>
    <p:sldId id="961" r:id="rId162"/>
    <p:sldId id="962" r:id="rId163"/>
    <p:sldId id="963" r:id="rId164"/>
    <p:sldId id="964" r:id="rId1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920" autoAdjust="0"/>
    <p:restoredTop sz="66896" autoAdjust="0"/>
  </p:normalViewPr>
  <p:slideViewPr>
    <p:cSldViewPr snapToGrid="0" snapToObjects="1">
      <p:cViewPr>
        <p:scale>
          <a:sx n="95" d="100"/>
          <a:sy n="95" d="100"/>
        </p:scale>
        <p:origin x="848" y="8"/>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67392"/>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notesMaster" Target="notesMasters/notesMaster1.xml"/><Relationship Id="rId167" Type="http://schemas.openxmlformats.org/officeDocument/2006/relationships/handoutMaster" Target="handoutMasters/handoutMaster1.xml"/><Relationship Id="rId168" Type="http://schemas.openxmlformats.org/officeDocument/2006/relationships/presProps" Target="presProps.xml"/><Relationship Id="rId16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theme" Target="theme/theme1.xml"/><Relationship Id="rId171"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emf"/><Relationship Id="rId2" Type="http://schemas.openxmlformats.org/officeDocument/2006/relationships/image" Target="../media/image5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0.emf"/><Relationship Id="rId2" Type="http://schemas.openxmlformats.org/officeDocument/2006/relationships/image" Target="../media/image6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5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4.wmf"/><Relationship Id="rId2" Type="http://schemas.openxmlformats.org/officeDocument/2006/relationships/image" Target="../media/image65.wmf"/><Relationship Id="rId3" Type="http://schemas.openxmlformats.org/officeDocument/2006/relationships/image" Target="../media/image6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 Id="rId3" Type="http://schemas.openxmlformats.org/officeDocument/2006/relationships/image" Target="../media/image6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0.emf"/><Relationship Id="rId2" Type="http://schemas.openxmlformats.org/officeDocument/2006/relationships/image" Target="../media/image67.emf"/><Relationship Id="rId3" Type="http://schemas.openxmlformats.org/officeDocument/2006/relationships/image" Target="../media/image7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67.emf"/><Relationship Id="rId3" Type="http://schemas.openxmlformats.org/officeDocument/2006/relationships/image" Target="../media/image7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3.emf"/><Relationship Id="rId2" Type="http://schemas.openxmlformats.org/officeDocument/2006/relationships/image" Target="../media/image67.emf"/><Relationship Id="rId3" Type="http://schemas.openxmlformats.org/officeDocument/2006/relationships/image" Target="../media/image7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4.emf"/><Relationship Id="rId2" Type="http://schemas.openxmlformats.org/officeDocument/2006/relationships/image" Target="../media/image67.emf"/><Relationship Id="rId3" Type="http://schemas.openxmlformats.org/officeDocument/2006/relationships/image" Target="../media/image7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5.emf"/><Relationship Id="rId2" Type="http://schemas.openxmlformats.org/officeDocument/2006/relationships/image" Target="../media/image76.emf"/><Relationship Id="rId3" Type="http://schemas.openxmlformats.org/officeDocument/2006/relationships/image" Target="../media/image7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8.emf"/><Relationship Id="rId2" Type="http://schemas.openxmlformats.org/officeDocument/2006/relationships/image" Target="../media/image76.emf"/><Relationship Id="rId3"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 Id="rId2"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4/18/17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4/18/17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 OUT ARTICLE, READ and discuss.</a:t>
            </a:r>
          </a:p>
          <a:p>
            <a:r>
              <a:rPr lang="en-US" sz="1200" b="0" i="0" u="none" strike="noStrike" kern="1200" baseline="0" dirty="0" smtClean="0">
                <a:solidFill>
                  <a:schemeClr val="tx1"/>
                </a:solidFill>
                <a:latin typeface="+mn-lt"/>
                <a:ea typeface="+mn-ea"/>
                <a:cs typeface="+mn-cs"/>
              </a:rPr>
              <a:t>Can you envision a study that would convince you that a cause can lead to something happening in the past?</a:t>
            </a:r>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3</a:t>
            </a:fld>
            <a:endParaRPr lang="en-US"/>
          </a:p>
        </p:txBody>
      </p:sp>
    </p:spTree>
    <p:extLst>
      <p:ext uri="{BB962C8B-B14F-4D97-AF65-F5344CB8AC3E}">
        <p14:creationId xmlns:p14="http://schemas.microsoft.com/office/powerpoint/2010/main" val="168124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test students</a:t>
            </a:r>
          </a:p>
          <a:p>
            <a:endParaRPr lang="en-US" dirty="0" smtClean="0"/>
          </a:p>
          <a:p>
            <a:r>
              <a:rPr lang="en-US" dirty="0" smtClean="0"/>
              <a:t>Cognitive bias</a:t>
            </a:r>
          </a:p>
          <a:p>
            <a:endParaRPr lang="en-US" dirty="0" smtClean="0"/>
          </a:p>
          <a:p>
            <a:r>
              <a:rPr lang="en-US" sz="1200" b="0" i="0" u="none" strike="noStrike" kern="1200" baseline="0" dirty="0" smtClean="0">
                <a:solidFill>
                  <a:schemeClr val="tx1"/>
                </a:solidFill>
                <a:latin typeface="+mn-lt"/>
                <a:ea typeface="+mn-ea"/>
                <a:cs typeface="+mn-cs"/>
              </a:rPr>
              <a:t>Fig. 1A were judged  as positively related by 87%,  as negatively related by 2%, and  as unrelated by 11% of participants. The two uncorrelated  sequences in Fig. 1B  were judged  as positively related by 3%,  as negatively related by 79%, and  as unrelated by 18% of participants.</a:t>
            </a:r>
          </a:p>
        </p:txBody>
      </p:sp>
      <p:sp>
        <p:nvSpPr>
          <p:cNvPr id="4" name="Slide Number Placeholder 3"/>
          <p:cNvSpPr>
            <a:spLocks noGrp="1"/>
          </p:cNvSpPr>
          <p:nvPr>
            <p:ph type="sldNum" sz="quarter" idx="10"/>
          </p:nvPr>
        </p:nvSpPr>
        <p:spPr/>
        <p:txBody>
          <a:bodyPr/>
          <a:lstStyle/>
          <a:p>
            <a:fld id="{96F5A71B-BA24-424E-808D-00C995453344}" type="slidenum">
              <a:rPr lang="en-US" smtClean="0"/>
              <a:t>16</a:t>
            </a:fld>
            <a:endParaRPr lang="en-US"/>
          </a:p>
        </p:txBody>
      </p:sp>
    </p:spTree>
    <p:extLst>
      <p:ext uri="{BB962C8B-B14F-4D97-AF65-F5344CB8AC3E}">
        <p14:creationId xmlns:p14="http://schemas.microsoft.com/office/powerpoint/2010/main" val="97397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pPr>
            <a:r>
              <a:rPr lang="en-US" sz="1200" b="0" dirty="0" smtClean="0"/>
              <a:t>A slope of 2 means that every 1-unit change in X yields a 2-unit change in Y.</a:t>
            </a:r>
          </a:p>
          <a:p>
            <a:pPr eaLnBrk="1" hangingPunct="1">
              <a:spcBef>
                <a:spcPct val="50000"/>
              </a:spcBef>
            </a:pPr>
            <a:endParaRPr lang="en-US" sz="1200" b="0" dirty="0" smtClean="0"/>
          </a:p>
          <a:p>
            <a:pPr eaLnBrk="1" hangingPunct="1">
              <a:spcBef>
                <a:spcPct val="50000"/>
              </a:spcBef>
            </a:pPr>
            <a:endParaRPr lang="en-US" sz="1200" b="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1178802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84AC4135-6143-E64E-9B90-0491885BC934}" type="slidenum">
              <a:rPr lang="en-US"/>
              <a:pPr/>
              <a:t>23</a:t>
            </a:fld>
            <a:endParaRPr lang="en-US"/>
          </a:p>
        </p:txBody>
      </p:sp>
      <p:sp>
        <p:nvSpPr>
          <p:cNvPr id="1018882" name="Rectangle 2"/>
          <p:cNvSpPr>
            <a:spLocks noChangeArrowheads="1"/>
          </p:cNvSpPr>
          <p:nvPr/>
        </p:nvSpPr>
        <p:spPr bwMode="auto">
          <a:xfrm>
            <a:off x="3886200" y="0"/>
            <a:ext cx="2971800" cy="4573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3" name="Rectangle 3"/>
          <p:cNvSpPr>
            <a:spLocks noChangeArrowheads="1"/>
          </p:cNvSpPr>
          <p:nvPr/>
        </p:nvSpPr>
        <p:spPr bwMode="auto">
          <a:xfrm>
            <a:off x="0" y="8686643"/>
            <a:ext cx="2971800" cy="4573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4" name="Rectangle 4"/>
          <p:cNvSpPr>
            <a:spLocks noChangeArrowheads="1"/>
          </p:cNvSpPr>
          <p:nvPr/>
        </p:nvSpPr>
        <p:spPr bwMode="auto">
          <a:xfrm>
            <a:off x="0" y="0"/>
            <a:ext cx="2971800" cy="4573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8885" name="Rectangle 5"/>
          <p:cNvSpPr>
            <a:spLocks noGrp="1" noChangeArrowheads="1"/>
          </p:cNvSpPr>
          <p:nvPr>
            <p:ph type="body" idx="1"/>
          </p:nvPr>
        </p:nvSpPr>
        <p:spPr>
          <a:xfrm>
            <a:off x="914400" y="4419548"/>
            <a:ext cx="5029200" cy="4039202"/>
          </a:xfrm>
          <a:ln/>
          <a:extLst>
            <a:ext uri="{91240B29-F687-4f45-9708-019B960494DF}">
              <a14:hiddenLine xmlns="" xmlns:a14="http://schemas.microsoft.com/office/drawing/2010/main" w="12700">
                <a:solidFill>
                  <a:schemeClr val="tx1"/>
                </a:solidFill>
                <a:miter lim="800000"/>
                <a:headEnd/>
                <a:tailEnd/>
              </a14:hiddenLine>
            </a:ext>
          </a:extLst>
        </p:spPr>
        <p:txBody>
          <a:bodyPr lIns="90488" tIns="44450" rIns="90488" bIns="44450"/>
          <a:lstStyle/>
          <a:p>
            <a:endParaRPr lang="en-US"/>
          </a:p>
        </p:txBody>
      </p:sp>
      <p:sp>
        <p:nvSpPr>
          <p:cNvPr id="1018886" name="Rectangle 6"/>
          <p:cNvSpPr>
            <a:spLocks noGrp="1" noRot="1" noChangeAspect="1" noChangeArrowheads="1" noTextEdit="1"/>
          </p:cNvSpPr>
          <p:nvPr>
            <p:ph type="sldImg"/>
          </p:nvPr>
        </p:nvSpPr>
        <p:spPr>
          <a:xfrm>
            <a:off x="1152525" y="692150"/>
            <a:ext cx="4554538" cy="3416300"/>
          </a:xfrm>
          <a:ln w="12700" cap="flat">
            <a:solidFill>
              <a:schemeClr val="tx1"/>
            </a:solidFill>
          </a:ln>
          <a:extLst>
            <a:ext uri="{FAA26D3D-D897-4be2-8F04-BA451C77F1D7}">
              <ma14:placeholderFlag xmlns:ma14="http://schemas.microsoft.com/office/mac/drawingml/2011/main" val="1"/>
            </a:ext>
            <a:ext uri="{909E8E84-426E-40dd-AFC4-6F175D3DCCD1}">
              <a14:hiddenFill xmlns="" xmlns:a14="http://schemas.microsoft.com/office/drawing/2010/main">
                <a:noFill/>
              </a14:hiddenFill>
            </a:ext>
          </a:extLst>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latin typeface="Lucida Grande" charset="0"/>
                <a:cs typeface="Geneva" charset="0"/>
              </a:rPr>
              <a:t>Note negative to positive change among other things</a:t>
            </a:r>
          </a:p>
          <a:p>
            <a:r>
              <a:rPr lang="en-US" dirty="0" smtClean="0">
                <a:latin typeface="Lucida Grande" charset="0"/>
                <a:cs typeface="Geneva" charset="0"/>
              </a:rPr>
              <a:t>----- Meeting Notes (2/19/15 10:00) -----</a:t>
            </a:r>
          </a:p>
          <a:p>
            <a:r>
              <a:rPr lang="en-US" dirty="0" smtClean="0">
                <a:latin typeface="Lucida Grande" charset="0"/>
                <a:cs typeface="Geneva" charset="0"/>
              </a:rPr>
              <a:t>cook's distance</a:t>
            </a:r>
            <a:endParaRPr lang="en-US" dirty="0">
              <a:latin typeface="Lucida Grande" charset="0"/>
              <a:cs typeface="Geneva" charset="0"/>
            </a:endParaRPr>
          </a:p>
        </p:txBody>
      </p:sp>
      <p:sp>
        <p:nvSpPr>
          <p:cNvPr id="8602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CF0F6015-B5BE-DC48-BF90-822506A7E3A5}" type="slidenum">
              <a:rPr lang="en-US" b="0"/>
              <a:pPr eaLnBrk="1" hangingPunct="1"/>
              <a:t>24</a:t>
            </a:fld>
            <a:endParaRPr lang="en-US"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of X 2.6,</a:t>
            </a:r>
            <a:r>
              <a:rPr lang="en-US" baseline="0" dirty="0" smtClean="0"/>
              <a:t> mean of y 3</a:t>
            </a:r>
          </a:p>
          <a:p>
            <a:endParaRPr lang="en-US" baseline="0" dirty="0" smtClean="0"/>
          </a:p>
          <a:p>
            <a:r>
              <a:rPr lang="en-US" baseline="0" dirty="0" smtClean="0"/>
              <a:t>Coffee is as related to correct answers as vice versa</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28</a:t>
            </a:fld>
            <a:endParaRPr lang="en-US"/>
          </a:p>
        </p:txBody>
      </p:sp>
    </p:spTree>
    <p:extLst>
      <p:ext uri="{BB962C8B-B14F-4D97-AF65-F5344CB8AC3E}">
        <p14:creationId xmlns:p14="http://schemas.microsoft.com/office/powerpoint/2010/main" val="49550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Lucida Grande" charset="0"/>
              <a:cs typeface="Geneva" charset="0"/>
            </a:endParaRPr>
          </a:p>
        </p:txBody>
      </p:sp>
      <p:sp>
        <p:nvSpPr>
          <p:cNvPr id="8397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980D2D58-81E6-4D46-A6DA-C14DCEAD56A6}" type="slidenum">
              <a:rPr lang="en-US" b="0"/>
              <a:pPr eaLnBrk="1" hangingPunct="1"/>
              <a:t>29</a:t>
            </a:fld>
            <a:endParaRPr lang="en-US" b="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bama.ua.edu</a:t>
            </a:r>
            <a:r>
              <a:rPr lang="en-US" dirty="0" smtClean="0"/>
              <a:t>/~</a:t>
            </a:r>
            <a:r>
              <a:rPr lang="en-US" dirty="0" err="1" smtClean="0"/>
              <a:t>sprentic</a:t>
            </a:r>
            <a:r>
              <a:rPr lang="en-US" dirty="0" smtClean="0"/>
              <a:t>/101%20Psych%20&amp;%20Life--Correlation-</a:t>
            </a:r>
            <a:r>
              <a:rPr lang="en-US" dirty="0" err="1" smtClean="0"/>
              <a:t>causation.htm</a:t>
            </a:r>
            <a:endParaRPr lang="en-US" dirty="0" smtClean="0"/>
          </a:p>
          <a:p>
            <a:endParaRPr lang="en-US" dirty="0" smtClean="0"/>
          </a:p>
          <a:p>
            <a:r>
              <a:rPr lang="en-US" dirty="0" smtClean="0"/>
              <a:t>But why</a:t>
            </a:r>
            <a:r>
              <a:rPr lang="en-US" baseline="0" dirty="0" smtClean="0"/>
              <a:t> shouldn’t we use pirates to predict temperature?</a:t>
            </a:r>
          </a:p>
          <a:p>
            <a:endParaRPr lang="en-US" baseline="0" dirty="0" smtClean="0"/>
          </a:p>
          <a:p>
            <a:r>
              <a:rPr lang="en-US" baseline="0" dirty="0" smtClean="0"/>
              <a:t>Now, why do we think pirates don’t cause global warming, or global warming doesn’t cause piracy?</a:t>
            </a:r>
          </a:p>
        </p:txBody>
      </p:sp>
      <p:sp>
        <p:nvSpPr>
          <p:cNvPr id="4" name="Slide Number Placeholder 3"/>
          <p:cNvSpPr>
            <a:spLocks noGrp="1"/>
          </p:cNvSpPr>
          <p:nvPr>
            <p:ph type="sldNum" sz="quarter" idx="10"/>
          </p:nvPr>
        </p:nvSpPr>
        <p:spPr/>
        <p:txBody>
          <a:bodyPr/>
          <a:lstStyle/>
          <a:p>
            <a:fld id="{96F5A71B-BA24-424E-808D-00C995453344}" type="slidenum">
              <a:rPr lang="en-US" smtClean="0"/>
              <a:t>30</a:t>
            </a:fld>
            <a:endParaRPr lang="en-US"/>
          </a:p>
        </p:txBody>
      </p:sp>
    </p:spTree>
    <p:extLst>
      <p:ext uri="{BB962C8B-B14F-4D97-AF65-F5344CB8AC3E}">
        <p14:creationId xmlns:p14="http://schemas.microsoft.com/office/powerpoint/2010/main" val="2526612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6F5A71B-BA24-424E-808D-00C995453344}" type="slidenum">
              <a:rPr lang="en-US" smtClean="0"/>
              <a:t>31</a:t>
            </a:fld>
            <a:endParaRPr lang="en-US"/>
          </a:p>
        </p:txBody>
      </p:sp>
    </p:spTree>
    <p:extLst>
      <p:ext uri="{BB962C8B-B14F-4D97-AF65-F5344CB8AC3E}">
        <p14:creationId xmlns:p14="http://schemas.microsoft.com/office/powerpoint/2010/main" val="316972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Directionality </a:t>
            </a:r>
            <a:r>
              <a:rPr lang="en-US" baseline="0" dirty="0" smtClean="0"/>
              <a:t> = why we can’t use it for prediction!</a:t>
            </a:r>
          </a:p>
          <a:p>
            <a:endParaRPr lang="en-US" baseline="0" dirty="0" smtClean="0"/>
          </a:p>
          <a:p>
            <a:r>
              <a:rPr lang="en-US" baseline="0" dirty="0" smtClean="0"/>
              <a:t>Umbrella vendors out before rain</a:t>
            </a:r>
          </a:p>
          <a:p>
            <a:endParaRPr lang="en-US" baseline="0" dirty="0" smtClean="0"/>
          </a:p>
          <a:p>
            <a:r>
              <a:rPr lang="en-US" baseline="0" dirty="0" smtClean="0"/>
              <a:t>Observe out of order</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33</a:t>
            </a:fld>
            <a:endParaRPr lang="en-US"/>
          </a:p>
        </p:txBody>
      </p:sp>
    </p:spTree>
    <p:extLst>
      <p:ext uri="{BB962C8B-B14F-4D97-AF65-F5344CB8AC3E}">
        <p14:creationId xmlns:p14="http://schemas.microsoft.com/office/powerpoint/2010/main" val="38247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4</a:t>
            </a:fld>
            <a:endParaRPr lang="en-US"/>
          </a:p>
        </p:txBody>
      </p:sp>
    </p:spTree>
    <p:extLst>
      <p:ext uri="{BB962C8B-B14F-4D97-AF65-F5344CB8AC3E}">
        <p14:creationId xmlns:p14="http://schemas.microsoft.com/office/powerpoint/2010/main" val="3184742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678085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Special case for C:</a:t>
            </a:r>
            <a:r>
              <a:rPr lang="en-US" baseline="0" dirty="0" smtClean="0"/>
              <a:t> C = Time </a:t>
            </a:r>
            <a:r>
              <a:rPr lang="en-US" dirty="0" smtClean="0"/>
              <a:t>(shared change</a:t>
            </a:r>
            <a:r>
              <a:rPr lang="en-US" baseline="0" dirty="0" smtClean="0"/>
              <a:t> over time)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3079795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Restricted range. Only observing grey</a:t>
            </a:r>
            <a:r>
              <a:rPr lang="en-US" baseline="0" dirty="0" smtClean="0"/>
              <a:t> area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Illustrate restricted range on board. When else does that happen? Surveying political</a:t>
            </a:r>
            <a:r>
              <a:rPr lang="en-US" baseline="0" dirty="0" smtClean="0"/>
              <a:t> website users</a:t>
            </a:r>
            <a:endParaRPr lang="en-US" dirty="0" smtClean="0"/>
          </a:p>
          <a:p>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39</a:t>
            </a:fld>
            <a:endParaRPr lang="en-US"/>
          </a:p>
        </p:txBody>
      </p:sp>
    </p:spTree>
    <p:extLst>
      <p:ext uri="{BB962C8B-B14F-4D97-AF65-F5344CB8AC3E}">
        <p14:creationId xmlns:p14="http://schemas.microsoft.com/office/powerpoint/2010/main" val="726312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smtClean="0">
                <a:solidFill>
                  <a:srgbClr val="000000"/>
                </a:solidFill>
                <a:latin typeface="+mn-lt"/>
                <a:ea typeface="+mn-ea"/>
              </a:rPr>
              <a:t>tests - a much smaller range than the full population from which the researchers could have drawn their sample.</a:t>
            </a:r>
            <a:endParaRPr lang="en-US" dirty="0">
              <a:latin typeface="Lucida Grande" charset="0"/>
              <a:cs typeface="Geneva" charset="0"/>
            </a:endParaRPr>
          </a:p>
        </p:txBody>
      </p:sp>
      <p:sp>
        <p:nvSpPr>
          <p:cNvPr id="849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C99D2C3B-E299-C447-8DCF-14FEA0D6C794}" type="slidenum">
              <a:rPr lang="en-US" b="0"/>
              <a:pPr eaLnBrk="1" hangingPunct="1"/>
              <a:t>40</a:t>
            </a:fld>
            <a:endParaRPr lang="en-US" b="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fld id="{EACC4582-2B67-C646-8A27-D00E70B33CC6}" type="slidenum">
              <a:rPr lang="en-NZ" b="0"/>
              <a:pPr eaLnBrk="1" hangingPunct="1"/>
              <a:t>43</a:t>
            </a:fld>
            <a:endParaRPr lang="en-NZ" b="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NZ" dirty="0">
              <a:latin typeface="Arial" charset="0"/>
              <a:cs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Which data should we consult in choosing an action, the aggregated or the partitioned?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Kidney Stone example above, it is clear that if one is diagnosed with "Small Stones" or "Large Stones" the data for the respective subpopulation should be consulted and Treatment A would be preferred to Treatment B.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what if a patient is not diagnosed, and the size of the stone is not known; would it be appropriate to consult the aggregated data and administer Treatment B? This would stand contrary to common sense; a treatment that is preferred both under one condition and under its negation should also be preferred when the condition is unknown.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3997372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 the other hand, if the partitioned data is to be preferred a priori, what prevents one from partitioning the data into arbitrary sub-categories (say based on eye color or post-treatment pain) artificially constructed to yield wrong choices of treatments?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Pearl[2] shows that, indeed, in many cases it is the aggregated, not the partitioned data that gives the correct choice of action.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Worse yet, given the same table, one should sometimes follow the partitioned and sometimes the aggregated data, depending on the story behind the data; with each story dictating its own choice. Pearl[2] considers this to be the real paradox behind Simpson's reversal.</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1144794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1144794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273279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www.ncbi.nlm.nih.gov</a:t>
            </a:r>
            <a:r>
              <a:rPr lang="en-US" dirty="0" smtClean="0"/>
              <a:t>/</a:t>
            </a:r>
            <a:r>
              <a:rPr lang="en-US" dirty="0" err="1" smtClean="0"/>
              <a:t>pmc</a:t>
            </a:r>
            <a:r>
              <a:rPr lang="en-US" dirty="0" smtClean="0"/>
              <a:t>/articles/PMC1122963/</a:t>
            </a:r>
          </a:p>
          <a:p>
            <a:endParaRPr lang="en-US" dirty="0"/>
          </a:p>
        </p:txBody>
      </p:sp>
      <p:sp>
        <p:nvSpPr>
          <p:cNvPr id="4" name="Slide Number Placeholder 3"/>
          <p:cNvSpPr>
            <a:spLocks noGrp="1"/>
          </p:cNvSpPr>
          <p:nvPr>
            <p:ph type="sldNum" sz="quarter" idx="10"/>
          </p:nvPr>
        </p:nvSpPr>
        <p:spPr/>
        <p:txBody>
          <a:bodyPr/>
          <a:lstStyle/>
          <a:p>
            <a:fld id="{B6DE1C19-0478-AA40-92CA-F7BF7CDE4E7C}" type="slidenum">
              <a:rPr lang="en-US" smtClean="0"/>
              <a:t>5</a:t>
            </a:fld>
            <a:endParaRPr lang="en-US"/>
          </a:p>
        </p:txBody>
      </p:sp>
    </p:spTree>
    <p:extLst>
      <p:ext uri="{BB962C8B-B14F-4D97-AF65-F5344CB8AC3E}">
        <p14:creationId xmlns:p14="http://schemas.microsoft.com/office/powerpoint/2010/main" val="88226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Treatment B is standard, A is experimental approach</a:t>
            </a:r>
          </a:p>
          <a:p>
            <a:endParaRPr lang="en-US" dirty="0" smtClean="0"/>
          </a:p>
          <a:p>
            <a:r>
              <a:rPr lang="en-US" dirty="0" smtClean="0"/>
              <a:t>Who wants treatment A</a:t>
            </a:r>
            <a:r>
              <a:rPr lang="en-US" baseline="0" dirty="0" smtClean="0"/>
              <a:t> and who wants treatment B?</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49</a:t>
            </a:fld>
            <a:endParaRPr lang="en-US"/>
          </a:p>
        </p:txBody>
      </p:sp>
    </p:spTree>
    <p:extLst>
      <p:ext uri="{BB962C8B-B14F-4D97-AF65-F5344CB8AC3E}">
        <p14:creationId xmlns:p14="http://schemas.microsoft.com/office/powerpoint/2010/main" val="2479017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www.ncbi.nlm.nih.gov</a:t>
            </a:r>
            <a:r>
              <a:rPr lang="en-US" dirty="0" smtClean="0"/>
              <a:t>/</a:t>
            </a:r>
            <a:r>
              <a:rPr lang="en-US" dirty="0" err="1" smtClean="0"/>
              <a:t>pubmed</a:t>
            </a:r>
            <a:r>
              <a:rPr lang="en-US" dirty="0" smtClean="0"/>
              <a:t>/11747681</a:t>
            </a:r>
          </a:p>
          <a:p>
            <a:endParaRPr lang="en-US" dirty="0" smtClean="0"/>
          </a:p>
          <a:p>
            <a:r>
              <a:rPr lang="en-US" dirty="0" smtClean="0"/>
              <a:t>Ask: so what actually happened?</a:t>
            </a:r>
          </a:p>
          <a:p>
            <a:endParaRPr lang="en-US" dirty="0" smtClean="0"/>
          </a:p>
          <a:p>
            <a:r>
              <a:rPr lang="en-US" dirty="0" smtClean="0"/>
              <a:t>Levels of granularity</a:t>
            </a:r>
            <a:r>
              <a:rPr lang="en-US" baseline="0" dirty="0" smtClean="0"/>
              <a:t> matter!!!</a:t>
            </a:r>
          </a:p>
          <a:p>
            <a:endParaRPr lang="en-US" baseline="0" dirty="0" smtClean="0"/>
          </a:p>
          <a:p>
            <a:r>
              <a:rPr lang="en-US" baseline="0" dirty="0" smtClean="0"/>
              <a:t>Men have higher mortality rate, and more of them got treatment A than B, biasing the sample and vice versa with women.</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50</a:t>
            </a:fld>
            <a:endParaRPr lang="en-US"/>
          </a:p>
        </p:txBody>
      </p:sp>
    </p:spTree>
    <p:extLst>
      <p:ext uri="{BB962C8B-B14F-4D97-AF65-F5344CB8AC3E}">
        <p14:creationId xmlns:p14="http://schemas.microsoft.com/office/powerpoint/2010/main" val="1107471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changes in a few data-analysis decisions can increase the false-positive rate in a single study to 60%.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52</a:t>
            </a:fld>
            <a:endParaRPr lang="en-US"/>
          </a:p>
        </p:txBody>
      </p:sp>
    </p:spTree>
    <p:extLst>
      <p:ext uri="{BB962C8B-B14F-4D97-AF65-F5344CB8AC3E}">
        <p14:creationId xmlns:p14="http://schemas.microsoft.com/office/powerpoint/2010/main" val="887419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964638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54</a:t>
            </a:fld>
            <a:endParaRPr lang="en-US"/>
          </a:p>
        </p:txBody>
      </p:sp>
    </p:spTree>
    <p:extLst>
      <p:ext uri="{BB962C8B-B14F-4D97-AF65-F5344CB8AC3E}">
        <p14:creationId xmlns:p14="http://schemas.microsoft.com/office/powerpoint/2010/main" val="1372340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55</a:t>
            </a:fld>
            <a:endParaRPr lang="en-US"/>
          </a:p>
        </p:txBody>
      </p:sp>
    </p:spTree>
    <p:extLst>
      <p:ext uri="{BB962C8B-B14F-4D97-AF65-F5344CB8AC3E}">
        <p14:creationId xmlns:p14="http://schemas.microsoft.com/office/powerpoint/2010/main" val="330828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56</a:t>
            </a:fld>
            <a:endParaRPr lang="en-US"/>
          </a:p>
        </p:txBody>
      </p:sp>
    </p:spTree>
    <p:extLst>
      <p:ext uri="{BB962C8B-B14F-4D97-AF65-F5344CB8AC3E}">
        <p14:creationId xmlns:p14="http://schemas.microsoft.com/office/powerpoint/2010/main" val="508553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57</a:t>
            </a:fld>
            <a:endParaRPr lang="en-US"/>
          </a:p>
        </p:txBody>
      </p:sp>
    </p:spTree>
    <p:extLst>
      <p:ext uri="{BB962C8B-B14F-4D97-AF65-F5344CB8AC3E}">
        <p14:creationId xmlns:p14="http://schemas.microsoft.com/office/powerpoint/2010/main" val="801371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58</a:t>
            </a:fld>
            <a:endParaRPr lang="en-US"/>
          </a:p>
        </p:txBody>
      </p:sp>
    </p:spTree>
    <p:extLst>
      <p:ext uri="{BB962C8B-B14F-4D97-AF65-F5344CB8AC3E}">
        <p14:creationId xmlns:p14="http://schemas.microsoft.com/office/powerpoint/2010/main" val="176642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59</a:t>
            </a:fld>
            <a:endParaRPr lang="en-US"/>
          </a:p>
        </p:txBody>
      </p:sp>
    </p:spTree>
    <p:extLst>
      <p:ext uri="{BB962C8B-B14F-4D97-AF65-F5344CB8AC3E}">
        <p14:creationId xmlns:p14="http://schemas.microsoft.com/office/powerpoint/2010/main" val="184763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www.nature.com</a:t>
            </a:r>
            <a:r>
              <a:rPr lang="en-US" dirty="0" smtClean="0"/>
              <a:t>/news/the-scientist-who-put-the-nail-in-xmrv-s-coffin-1.11444</a:t>
            </a:r>
          </a:p>
          <a:p>
            <a:r>
              <a:rPr lang="en-US" sz="1200" b="1" kern="1200" dirty="0" smtClean="0">
                <a:solidFill>
                  <a:schemeClr val="tx1"/>
                </a:solidFill>
                <a:latin typeface="+mn-lt"/>
                <a:ea typeface="+mn-ea"/>
                <a:cs typeface="+mn-cs"/>
              </a:rPr>
              <a:t>March 2011</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Scientists at NIH present research showing that XMRV emerged from two different mouse viruses in the laboratory during the 1990s. The implication, one author told Nature, is that this virus, born in a laboratory, has probably been infecting laboratory samples for more than a decade, but not people. Meanwhile, a Nature profile of Judy </a:t>
            </a:r>
            <a:r>
              <a:rPr lang="en-US" sz="1200" b="0" kern="1200" dirty="0" err="1" smtClean="0">
                <a:solidFill>
                  <a:schemeClr val="tx1"/>
                </a:solidFill>
                <a:latin typeface="+mn-lt"/>
                <a:ea typeface="+mn-ea"/>
                <a:cs typeface="+mn-cs"/>
              </a:rPr>
              <a:t>Mikovits</a:t>
            </a:r>
            <a:r>
              <a:rPr lang="en-US" sz="1200" b="0" kern="1200" dirty="0" smtClean="0">
                <a:solidFill>
                  <a:schemeClr val="tx1"/>
                </a:solidFill>
                <a:latin typeface="+mn-lt"/>
                <a:ea typeface="+mn-ea"/>
                <a:cs typeface="+mn-cs"/>
              </a:rPr>
              <a:t> highlights growing tensions between </a:t>
            </a:r>
            <a:r>
              <a:rPr lang="en-US" sz="1200" b="0" kern="1200" dirty="0" err="1" smtClean="0">
                <a:solidFill>
                  <a:schemeClr val="tx1"/>
                </a:solidFill>
                <a:latin typeface="+mn-lt"/>
                <a:ea typeface="+mn-ea"/>
                <a:cs typeface="+mn-cs"/>
              </a:rPr>
              <a:t>Mikovits</a:t>
            </a:r>
            <a:r>
              <a:rPr lang="en-US" sz="1200" b="0" kern="1200" dirty="0" smtClean="0">
                <a:solidFill>
                  <a:schemeClr val="tx1"/>
                </a:solidFill>
                <a:latin typeface="+mn-lt"/>
                <a:ea typeface="+mn-ea"/>
                <a:cs typeface="+mn-cs"/>
              </a:rPr>
              <a:t> and her former collaborators on the initial report.</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8</a:t>
            </a:fld>
            <a:endParaRPr lang="en-US"/>
          </a:p>
        </p:txBody>
      </p:sp>
    </p:spTree>
    <p:extLst>
      <p:ext uri="{BB962C8B-B14F-4D97-AF65-F5344CB8AC3E}">
        <p14:creationId xmlns:p14="http://schemas.microsoft.com/office/powerpoint/2010/main" val="4264050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60</a:t>
            </a:fld>
            <a:endParaRPr lang="en-US"/>
          </a:p>
        </p:txBody>
      </p:sp>
    </p:spTree>
    <p:extLst>
      <p:ext uri="{BB962C8B-B14F-4D97-AF65-F5344CB8AC3E}">
        <p14:creationId xmlns:p14="http://schemas.microsoft.com/office/powerpoint/2010/main" val="1529981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61</a:t>
            </a:fld>
            <a:endParaRPr lang="en-US"/>
          </a:p>
        </p:txBody>
      </p:sp>
    </p:spTree>
    <p:extLst>
      <p:ext uri="{BB962C8B-B14F-4D97-AF65-F5344CB8AC3E}">
        <p14:creationId xmlns:p14="http://schemas.microsoft.com/office/powerpoint/2010/main" val="132666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2884683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63</a:t>
            </a:fld>
            <a:endParaRPr lang="en-US"/>
          </a:p>
        </p:txBody>
      </p:sp>
    </p:spTree>
    <p:extLst>
      <p:ext uri="{BB962C8B-B14F-4D97-AF65-F5344CB8AC3E}">
        <p14:creationId xmlns:p14="http://schemas.microsoft.com/office/powerpoint/2010/main" val="1260324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64</a:t>
            </a:fld>
            <a:endParaRPr lang="en-US"/>
          </a:p>
        </p:txBody>
      </p:sp>
    </p:spTree>
    <p:extLst>
      <p:ext uri="{BB962C8B-B14F-4D97-AF65-F5344CB8AC3E}">
        <p14:creationId xmlns:p14="http://schemas.microsoft.com/office/powerpoint/2010/main" val="1186172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65</a:t>
            </a:fld>
            <a:endParaRPr lang="en-US"/>
          </a:p>
        </p:txBody>
      </p:sp>
    </p:spTree>
    <p:extLst>
      <p:ext uri="{BB962C8B-B14F-4D97-AF65-F5344CB8AC3E}">
        <p14:creationId xmlns:p14="http://schemas.microsoft.com/office/powerpoint/2010/main" val="1940472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66</a:t>
            </a:fld>
            <a:endParaRPr lang="en-US"/>
          </a:p>
        </p:txBody>
      </p:sp>
    </p:spTree>
    <p:extLst>
      <p:ext uri="{BB962C8B-B14F-4D97-AF65-F5344CB8AC3E}">
        <p14:creationId xmlns:p14="http://schemas.microsoft.com/office/powerpoint/2010/main" val="1095431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67</a:t>
            </a:fld>
            <a:endParaRPr lang="en-US"/>
          </a:p>
        </p:txBody>
      </p:sp>
    </p:spTree>
    <p:extLst>
      <p:ext uri="{BB962C8B-B14F-4D97-AF65-F5344CB8AC3E}">
        <p14:creationId xmlns:p14="http://schemas.microsoft.com/office/powerpoint/2010/main" val="2066269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68</a:t>
            </a:fld>
            <a:endParaRPr lang="en-US"/>
          </a:p>
        </p:txBody>
      </p:sp>
    </p:spTree>
    <p:extLst>
      <p:ext uri="{BB962C8B-B14F-4D97-AF65-F5344CB8AC3E}">
        <p14:creationId xmlns:p14="http://schemas.microsoft.com/office/powerpoint/2010/main" val="691880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69</a:t>
            </a:fld>
            <a:endParaRPr lang="en-US"/>
          </a:p>
        </p:txBody>
      </p:sp>
    </p:spTree>
    <p:extLst>
      <p:ext uri="{BB962C8B-B14F-4D97-AF65-F5344CB8AC3E}">
        <p14:creationId xmlns:p14="http://schemas.microsoft.com/office/powerpoint/2010/main" val="1164528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AF588A-0AE3-7E40-AEBC-0D36AC237A6D}" type="slidenum">
              <a:rPr lang="en-US"/>
              <a:pPr/>
              <a:t>10</a:t>
            </a:fld>
            <a:endParaRPr lang="en-US"/>
          </a:p>
        </p:txBody>
      </p:sp>
      <p:sp>
        <p:nvSpPr>
          <p:cNvPr id="13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70</a:t>
            </a:fld>
            <a:endParaRPr lang="en-US"/>
          </a:p>
        </p:txBody>
      </p:sp>
    </p:spTree>
    <p:extLst>
      <p:ext uri="{BB962C8B-B14F-4D97-AF65-F5344CB8AC3E}">
        <p14:creationId xmlns:p14="http://schemas.microsoft.com/office/powerpoint/2010/main" val="30495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72</a:t>
            </a:fld>
            <a:endParaRPr lang="en-US"/>
          </a:p>
        </p:txBody>
      </p:sp>
    </p:spTree>
    <p:extLst>
      <p:ext uri="{BB962C8B-B14F-4D97-AF65-F5344CB8AC3E}">
        <p14:creationId xmlns:p14="http://schemas.microsoft.com/office/powerpoint/2010/main" val="20060198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73</a:t>
            </a:fld>
            <a:endParaRPr lang="en-US"/>
          </a:p>
        </p:txBody>
      </p:sp>
    </p:spTree>
    <p:extLst>
      <p:ext uri="{BB962C8B-B14F-4D97-AF65-F5344CB8AC3E}">
        <p14:creationId xmlns:p14="http://schemas.microsoft.com/office/powerpoint/2010/main" val="256670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74</a:t>
            </a:fld>
            <a:endParaRPr lang="en-US"/>
          </a:p>
        </p:txBody>
      </p:sp>
    </p:spTree>
    <p:extLst>
      <p:ext uri="{BB962C8B-B14F-4D97-AF65-F5344CB8AC3E}">
        <p14:creationId xmlns:p14="http://schemas.microsoft.com/office/powerpoint/2010/main" val="1359372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incorporate the inference (the top of this chart</a:t>
            </a:r>
            <a:r>
              <a:rPr lang="en-US" smtClean="0"/>
              <a:t>) directly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75</a:t>
            </a:fld>
            <a:endParaRPr lang="en-US"/>
          </a:p>
        </p:txBody>
      </p:sp>
    </p:spTree>
    <p:extLst>
      <p:ext uri="{BB962C8B-B14F-4D97-AF65-F5344CB8AC3E}">
        <p14:creationId xmlns:p14="http://schemas.microsoft.com/office/powerpoint/2010/main" val="12482969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76</a:t>
            </a:fld>
            <a:endParaRPr lang="en-US"/>
          </a:p>
        </p:txBody>
      </p:sp>
    </p:spTree>
    <p:extLst>
      <p:ext uri="{BB962C8B-B14F-4D97-AF65-F5344CB8AC3E}">
        <p14:creationId xmlns:p14="http://schemas.microsoft.com/office/powerpoint/2010/main" val="9636156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77</a:t>
            </a:fld>
            <a:endParaRPr lang="en-US"/>
          </a:p>
        </p:txBody>
      </p:sp>
    </p:spTree>
    <p:extLst>
      <p:ext uri="{BB962C8B-B14F-4D97-AF65-F5344CB8AC3E}">
        <p14:creationId xmlns:p14="http://schemas.microsoft.com/office/powerpoint/2010/main" val="16537047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78</a:t>
            </a:fld>
            <a:endParaRPr lang="en-US"/>
          </a:p>
        </p:txBody>
      </p:sp>
    </p:spTree>
    <p:extLst>
      <p:ext uri="{BB962C8B-B14F-4D97-AF65-F5344CB8AC3E}">
        <p14:creationId xmlns:p14="http://schemas.microsoft.com/office/powerpoint/2010/main" val="18875517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80</a:t>
            </a:fld>
            <a:endParaRPr lang="en-US"/>
          </a:p>
        </p:txBody>
      </p:sp>
    </p:spTree>
    <p:extLst>
      <p:ext uri="{BB962C8B-B14F-4D97-AF65-F5344CB8AC3E}">
        <p14:creationId xmlns:p14="http://schemas.microsoft.com/office/powerpoint/2010/main" val="830700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Each dot represents 10,000 events, except in the lower two figures, where black</a:t>
            </a:r>
          </a:p>
          <a:p>
            <a:r>
              <a:rPr lang="en-US" sz="1200" b="0" i="0" u="none" strike="noStrike" kern="1200" baseline="0" dirty="0" smtClean="0">
                <a:solidFill>
                  <a:schemeClr val="tx1"/>
                </a:solidFill>
                <a:latin typeface="+mn-lt"/>
                <a:ea typeface="+mn-ea"/>
                <a:cs typeface="+mn-cs"/>
              </a:rPr>
              <a:t>dots are single events.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Is this a problem?</a:t>
            </a:r>
          </a:p>
        </p:txBody>
      </p:sp>
      <p:sp>
        <p:nvSpPr>
          <p:cNvPr id="4" name="Slide Number Placeholder 3"/>
          <p:cNvSpPr>
            <a:spLocks noGrp="1"/>
          </p:cNvSpPr>
          <p:nvPr>
            <p:ph type="sldNum" sz="quarter" idx="10"/>
          </p:nvPr>
        </p:nvSpPr>
        <p:spPr/>
        <p:txBody>
          <a:bodyPr/>
          <a:lstStyle/>
          <a:p>
            <a:fld id="{116FF122-A94F-7345-9DF4-33C22AD23AF7}" type="slidenum">
              <a:rPr lang="en-US" smtClean="0"/>
              <a:t>84</a:t>
            </a:fld>
            <a:endParaRPr lang="en-US"/>
          </a:p>
        </p:txBody>
      </p:sp>
    </p:spTree>
    <p:extLst>
      <p:ext uri="{BB962C8B-B14F-4D97-AF65-F5344CB8AC3E}">
        <p14:creationId xmlns:p14="http://schemas.microsoft.com/office/powerpoint/2010/main" val="157298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12</a:t>
            </a:fld>
            <a:endParaRPr lang="en-US"/>
          </a:p>
        </p:txBody>
      </p:sp>
    </p:spTree>
    <p:extLst>
      <p:ext uri="{BB962C8B-B14F-4D97-AF65-F5344CB8AC3E}">
        <p14:creationId xmlns:p14="http://schemas.microsoft.com/office/powerpoint/2010/main" val="32806243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Add a little more about the last point</a:t>
            </a:r>
          </a:p>
          <a:p>
            <a:pPr marL="0" indent="0">
              <a:buNone/>
            </a:pPr>
            <a:r>
              <a:rPr lang="en-US" altLang="zh-CN" sz="1200" dirty="0" smtClean="0">
                <a:solidFill>
                  <a:schemeClr val="tx1"/>
                </a:solidFill>
              </a:rPr>
              <a:t>Start with </a:t>
            </a:r>
            <a:r>
              <a:rPr lang="en-US" altLang="zh-CN" sz="1200" i="1" dirty="0" smtClean="0">
                <a:solidFill>
                  <a:schemeClr val="tx1"/>
                </a:solidFill>
              </a:rPr>
              <a:t>process </a:t>
            </a:r>
            <a:r>
              <a:rPr lang="en-US" altLang="zh-CN" sz="1200" dirty="0" smtClean="0">
                <a:solidFill>
                  <a:schemeClr val="tx1"/>
                </a:solidFill>
              </a:rPr>
              <a:t>data and analysis, </a:t>
            </a:r>
            <a:r>
              <a:rPr lang="en-US" altLang="zh-CN" sz="1200" i="1" dirty="0" smtClean="0">
                <a:solidFill>
                  <a:schemeClr val="tx1"/>
                </a:solidFill>
              </a:rPr>
              <a:t>only then </a:t>
            </a:r>
            <a:r>
              <a:rPr lang="en-US" altLang="zh-CN" sz="1200" dirty="0" smtClean="0">
                <a:solidFill>
                  <a:schemeClr val="tx1"/>
                </a:solidFill>
              </a:rPr>
              <a:t>explore </a:t>
            </a:r>
            <a:r>
              <a:rPr lang="en-US" altLang="zh-CN" sz="1200" i="1" dirty="0" smtClean="0">
                <a:solidFill>
                  <a:schemeClr val="tx1"/>
                </a:solidFill>
              </a:rPr>
              <a:t>frequency</a:t>
            </a:r>
            <a:r>
              <a:rPr lang="en-US" altLang="zh-CN" sz="1200" dirty="0" smtClean="0">
                <a:solidFill>
                  <a:schemeClr val="tx1"/>
                </a:solidFill>
              </a:rPr>
              <a:t> data and analysis</a:t>
            </a:r>
            <a:endParaRPr lang="en-US" altLang="zh-CN" sz="1200" i="1" dirty="0" smtClean="0">
              <a:solidFill>
                <a:schemeClr val="tx1"/>
              </a:solidFill>
            </a:endParaRPr>
          </a:p>
          <a:p>
            <a:pPr marL="0" indent="0">
              <a:buNone/>
            </a:pPr>
            <a:r>
              <a:rPr lang="en-US" sz="1200" dirty="0" smtClean="0">
                <a:solidFill>
                  <a:srgbClr val="000000"/>
                </a:solidFill>
              </a:rPr>
              <a:t>Interpreting results must be done with respect to real world expectations about the population</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92</a:t>
            </a:fld>
            <a:endParaRPr lang="en-US"/>
          </a:p>
        </p:txBody>
      </p:sp>
    </p:spTree>
    <p:extLst>
      <p:ext uri="{BB962C8B-B14F-4D97-AF65-F5344CB8AC3E}">
        <p14:creationId xmlns:p14="http://schemas.microsoft.com/office/powerpoint/2010/main" val="1362199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FF122-A94F-7345-9DF4-33C22AD23AF7}" type="slidenum">
              <a:rPr lang="en-US" smtClean="0"/>
              <a:t>95</a:t>
            </a:fld>
            <a:endParaRPr lang="en-US"/>
          </a:p>
        </p:txBody>
      </p:sp>
    </p:spTree>
    <p:extLst>
      <p:ext uri="{BB962C8B-B14F-4D97-AF65-F5344CB8AC3E}">
        <p14:creationId xmlns:p14="http://schemas.microsoft.com/office/powerpoint/2010/main" val="15440218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96</a:t>
            </a:fld>
            <a:endParaRPr lang="en-US"/>
          </a:p>
        </p:txBody>
      </p:sp>
    </p:spTree>
    <p:extLst>
      <p:ext uri="{BB962C8B-B14F-4D97-AF65-F5344CB8AC3E}">
        <p14:creationId xmlns:p14="http://schemas.microsoft.com/office/powerpoint/2010/main" val="11130551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E84DC-93C3-D943-8A41-8D2ACC11EB09}" type="slidenum">
              <a:rPr lang="en-US" smtClean="0"/>
              <a:t>99</a:t>
            </a:fld>
            <a:endParaRPr lang="en-US"/>
          </a:p>
        </p:txBody>
      </p:sp>
    </p:spTree>
    <p:extLst>
      <p:ext uri="{BB962C8B-B14F-4D97-AF65-F5344CB8AC3E}">
        <p14:creationId xmlns:p14="http://schemas.microsoft.com/office/powerpoint/2010/main" val="311553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100</a:t>
            </a:fld>
            <a:endParaRPr lang="en-US"/>
          </a:p>
        </p:txBody>
      </p:sp>
    </p:spTree>
    <p:extLst>
      <p:ext uri="{BB962C8B-B14F-4D97-AF65-F5344CB8AC3E}">
        <p14:creationId xmlns:p14="http://schemas.microsoft.com/office/powerpoint/2010/main" val="11834055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96B93-742E-4948-9F85-CDEFB51D2820}" type="slidenum">
              <a:rPr lang="en-US" smtClean="0"/>
              <a:t>101</a:t>
            </a:fld>
            <a:endParaRPr lang="en-US"/>
          </a:p>
        </p:txBody>
      </p:sp>
    </p:spTree>
    <p:extLst>
      <p:ext uri="{BB962C8B-B14F-4D97-AF65-F5344CB8AC3E}">
        <p14:creationId xmlns:p14="http://schemas.microsoft.com/office/powerpoint/2010/main" val="13518748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Sound familiar?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108</a:t>
            </a:fld>
            <a:endParaRPr lang="en-US"/>
          </a:p>
        </p:txBody>
      </p:sp>
    </p:spTree>
    <p:extLst>
      <p:ext uri="{BB962C8B-B14F-4D97-AF65-F5344CB8AC3E}">
        <p14:creationId xmlns:p14="http://schemas.microsoft.com/office/powerpoint/2010/main" val="83116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sense to me… requires you</a:t>
            </a:r>
            <a:r>
              <a:rPr lang="en-US" baseline="0" dirty="0" smtClean="0"/>
              <a:t> to really think about your </a:t>
            </a:r>
            <a:r>
              <a:rPr lang="en-US" baseline="0" dirty="0" err="1" smtClean="0"/>
              <a:t>problom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109</a:t>
            </a:fld>
            <a:endParaRPr lang="en-US"/>
          </a:p>
        </p:txBody>
      </p:sp>
    </p:spTree>
    <p:extLst>
      <p:ext uri="{BB962C8B-B14F-4D97-AF65-F5344CB8AC3E}">
        <p14:creationId xmlns:p14="http://schemas.microsoft.com/office/powerpoint/2010/main" val="83584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research!</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110</a:t>
            </a:fld>
            <a:endParaRPr lang="en-US"/>
          </a:p>
        </p:txBody>
      </p:sp>
    </p:spTree>
    <p:extLst>
      <p:ext uri="{BB962C8B-B14F-4D97-AF65-F5344CB8AC3E}">
        <p14:creationId xmlns:p14="http://schemas.microsoft.com/office/powerpoint/2010/main" val="15307797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θ</a:t>
            </a:r>
            <a:r>
              <a:rPr lang="en-US" baseline="30000" dirty="0" smtClean="0"/>
              <a:t>* is distinct from </a:t>
            </a:r>
            <a:r>
              <a:rPr lang="en-US" dirty="0" err="1" smtClean="0"/>
              <a:t>θ</a:t>
            </a:r>
            <a:r>
              <a:rPr lang="en-US" baseline="30000" dirty="0" smtClean="0"/>
              <a:t> –</a:t>
            </a:r>
            <a:r>
              <a:rPr lang="en-US" baseline="0" dirty="0" smtClean="0"/>
              <a:t> it represents all values the parameters can take on rather than a single value.  -- average likelihood, or evidence. A sum for discrete </a:t>
            </a:r>
            <a:r>
              <a:rPr lang="en-US" dirty="0" err="1" smtClean="0"/>
              <a:t>θ</a:t>
            </a:r>
            <a:r>
              <a:rPr lang="en-US" baseline="30000" dirty="0" smtClean="0"/>
              <a:t>,</a:t>
            </a:r>
            <a:r>
              <a:rPr lang="en-US" baseline="0" dirty="0" smtClean="0"/>
              <a:t> an integral otherwise. </a:t>
            </a:r>
          </a:p>
          <a:p>
            <a:r>
              <a:rPr lang="en-US" baseline="0" dirty="0" smtClean="0"/>
              <a:t>            </a:t>
            </a:r>
          </a:p>
        </p:txBody>
      </p:sp>
      <p:sp>
        <p:nvSpPr>
          <p:cNvPr id="4" name="Slide Number Placeholder 3"/>
          <p:cNvSpPr>
            <a:spLocks noGrp="1"/>
          </p:cNvSpPr>
          <p:nvPr>
            <p:ph type="sldNum" sz="quarter" idx="10"/>
          </p:nvPr>
        </p:nvSpPr>
        <p:spPr/>
        <p:txBody>
          <a:bodyPr/>
          <a:lstStyle/>
          <a:p>
            <a:fld id="{FD66F34B-9C4D-8640-BB34-4C24A79C9FFB}" type="slidenum">
              <a:rPr lang="en-US" smtClean="0"/>
              <a:t>111</a:t>
            </a:fld>
            <a:endParaRPr lang="en-US"/>
          </a:p>
        </p:txBody>
      </p:sp>
    </p:spTree>
    <p:extLst>
      <p:ext uri="{BB962C8B-B14F-4D97-AF65-F5344CB8AC3E}">
        <p14:creationId xmlns:p14="http://schemas.microsoft.com/office/powerpoint/2010/main" val="2094870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correlation without variation. Note:</a:t>
            </a:r>
            <a:r>
              <a:rPr lang="en-US" baseline="0" dirty="0" smtClean="0"/>
              <a:t> this is what happens if you ask only winners why they won</a:t>
            </a:r>
            <a:endParaRPr lang="en-US" dirty="0"/>
          </a:p>
        </p:txBody>
      </p:sp>
      <p:sp>
        <p:nvSpPr>
          <p:cNvPr id="4" name="Slide Number Placeholder 3"/>
          <p:cNvSpPr>
            <a:spLocks noGrp="1"/>
          </p:cNvSpPr>
          <p:nvPr>
            <p:ph type="sldNum" sz="quarter" idx="10"/>
          </p:nvPr>
        </p:nvSpPr>
        <p:spPr/>
        <p:txBody>
          <a:bodyPr/>
          <a:lstStyle/>
          <a:p>
            <a:fld id="{96F5A71B-BA24-424E-808D-00C995453344}" type="slidenum">
              <a:rPr lang="en-US" smtClean="0"/>
              <a:t>13</a:t>
            </a:fld>
            <a:endParaRPr lang="en-US"/>
          </a:p>
        </p:txBody>
      </p:sp>
    </p:spTree>
    <p:extLst>
      <p:ext uri="{BB962C8B-B14F-4D97-AF65-F5344CB8AC3E}">
        <p14:creationId xmlns:p14="http://schemas.microsoft.com/office/powerpoint/2010/main" val="41107581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112</a:t>
            </a:fld>
            <a:endParaRPr lang="en-US"/>
          </a:p>
        </p:txBody>
      </p:sp>
    </p:spTree>
    <p:extLst>
      <p:ext uri="{BB962C8B-B14F-4D97-AF65-F5344CB8AC3E}">
        <p14:creationId xmlns:p14="http://schemas.microsoft.com/office/powerpoint/2010/main" val="2530707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research!</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113</a:t>
            </a:fld>
            <a:endParaRPr lang="en-US"/>
          </a:p>
        </p:txBody>
      </p:sp>
    </p:spTree>
    <p:extLst>
      <p:ext uri="{BB962C8B-B14F-4D97-AF65-F5344CB8AC3E}">
        <p14:creationId xmlns:p14="http://schemas.microsoft.com/office/powerpoint/2010/main" val="8232471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114</a:t>
            </a:fld>
            <a:endParaRPr lang="en-US"/>
          </a:p>
        </p:txBody>
      </p:sp>
    </p:spTree>
    <p:extLst>
      <p:ext uri="{BB962C8B-B14F-4D97-AF65-F5344CB8AC3E}">
        <p14:creationId xmlns:p14="http://schemas.microsoft.com/office/powerpoint/2010/main" val="6162525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 … helps us to asses credibility.</a:t>
            </a:r>
            <a:r>
              <a:rPr lang="en-US" baseline="0" dirty="0" smtClean="0"/>
              <a:t> Dot shows the mean of the predicted values.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115</a:t>
            </a:fld>
            <a:endParaRPr lang="en-US"/>
          </a:p>
        </p:txBody>
      </p:sp>
    </p:spTree>
    <p:extLst>
      <p:ext uri="{BB962C8B-B14F-4D97-AF65-F5344CB8AC3E}">
        <p14:creationId xmlns:p14="http://schemas.microsoft.com/office/powerpoint/2010/main" val="6739828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p>
          <a:p>
            <a:r>
              <a:rPr lang="en-US" dirty="0" smtClean="0"/>
              <a:t>Test ‘hit rate’ is 99%</a:t>
            </a:r>
          </a:p>
          <a:p>
            <a:r>
              <a:rPr lang="en-US" dirty="0" smtClean="0"/>
              <a:t>False alarm rate: ½</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116</a:t>
            </a:fld>
            <a:endParaRPr lang="en-US"/>
          </a:p>
        </p:txBody>
      </p:sp>
    </p:spTree>
    <p:extLst>
      <p:ext uri="{BB962C8B-B14F-4D97-AF65-F5344CB8AC3E}">
        <p14:creationId xmlns:p14="http://schemas.microsoft.com/office/powerpoint/2010/main" val="5535267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rate of disease: .001</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117</a:t>
            </a:fld>
            <a:endParaRPr lang="en-US"/>
          </a:p>
        </p:txBody>
      </p:sp>
    </p:spTree>
    <p:extLst>
      <p:ext uri="{BB962C8B-B14F-4D97-AF65-F5344CB8AC3E}">
        <p14:creationId xmlns:p14="http://schemas.microsoft.com/office/powerpoint/2010/main" val="18221146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 !!! This is the importance of priors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118</a:t>
            </a:fld>
            <a:endParaRPr lang="en-US"/>
          </a:p>
        </p:txBody>
      </p:sp>
    </p:spTree>
    <p:extLst>
      <p:ext uri="{BB962C8B-B14F-4D97-AF65-F5344CB8AC3E}">
        <p14:creationId xmlns:p14="http://schemas.microsoft.com/office/powerpoint/2010/main" val="13901791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any good?</a:t>
            </a:r>
            <a:r>
              <a:rPr lang="en-US" baseline="0" dirty="0" smtClean="0"/>
              <a:t> How do you know?</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126</a:t>
            </a:fld>
            <a:endParaRPr lang="en-US"/>
          </a:p>
        </p:txBody>
      </p:sp>
    </p:spTree>
    <p:extLst>
      <p:ext uri="{BB962C8B-B14F-4D97-AF65-F5344CB8AC3E}">
        <p14:creationId xmlns:p14="http://schemas.microsoft.com/office/powerpoint/2010/main" val="10644180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127</a:t>
            </a:fld>
            <a:endParaRPr lang="en-US"/>
          </a:p>
        </p:txBody>
      </p:sp>
    </p:spTree>
    <p:extLst>
      <p:ext uri="{BB962C8B-B14F-4D97-AF65-F5344CB8AC3E}">
        <p14:creationId xmlns:p14="http://schemas.microsoft.com/office/powerpoint/2010/main" val="18264208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solve for y by estimating b0 and b1</a:t>
            </a:r>
          </a:p>
          <a:p>
            <a:pPr marL="0" indent="0">
              <a:lnSpc>
                <a:spcPct val="110000"/>
              </a:lnSpc>
              <a:spcBef>
                <a:spcPct val="45000"/>
              </a:spcBef>
              <a:buNone/>
            </a:pPr>
            <a:r>
              <a:rPr lang="en-US" sz="1200" dirty="0" smtClean="0"/>
              <a:t>b</a:t>
            </a:r>
            <a:r>
              <a:rPr lang="en-US" sz="1200" baseline="-25000" dirty="0" smtClean="0"/>
              <a:t>0</a:t>
            </a:r>
            <a:r>
              <a:rPr lang="en-US" sz="1200" dirty="0" smtClean="0"/>
              <a:t> is the estimated average value of y when the value of x is zero</a:t>
            </a:r>
            <a:endParaRPr lang="en-US" sz="800" dirty="0" smtClean="0"/>
          </a:p>
          <a:p>
            <a:pPr marL="0" indent="0">
              <a:lnSpc>
                <a:spcPct val="110000"/>
              </a:lnSpc>
              <a:spcBef>
                <a:spcPct val="45000"/>
              </a:spcBef>
              <a:buNone/>
            </a:pPr>
            <a:r>
              <a:rPr lang="en-US" sz="1200" dirty="0" smtClean="0"/>
              <a:t>b</a:t>
            </a:r>
            <a:r>
              <a:rPr lang="en-US" sz="1200" baseline="-25000" dirty="0" smtClean="0"/>
              <a:t>1</a:t>
            </a:r>
            <a:r>
              <a:rPr lang="en-US" sz="1200" dirty="0" smtClean="0"/>
              <a:t> is the estimated change in the average value of y as a result of a one-unit change in x</a:t>
            </a:r>
          </a:p>
          <a:p>
            <a:pPr marL="0" marR="0" indent="0" algn="l" defTabSz="457200" rtl="0" eaLnBrk="1" fontAlgn="auto" latinLnBrk="0" hangingPunct="1">
              <a:lnSpc>
                <a:spcPct val="110000"/>
              </a:lnSpc>
              <a:spcBef>
                <a:spcPct val="45000"/>
              </a:spcBef>
              <a:spcAft>
                <a:spcPts val="0"/>
              </a:spcAft>
              <a:buClrTx/>
              <a:buSzTx/>
              <a:buFontTx/>
              <a:buNone/>
              <a:tabLst/>
              <a:defRPr/>
            </a:pPr>
            <a:r>
              <a:rPr lang="en-US" sz="1200" dirty="0" smtClean="0"/>
              <a:t>The simple regression line always passes through the mean of the y variable and the mean of the x variable</a:t>
            </a:r>
          </a:p>
          <a:p>
            <a:pPr marL="0" indent="0">
              <a:lnSpc>
                <a:spcPct val="110000"/>
              </a:lnSpc>
              <a:spcBef>
                <a:spcPct val="45000"/>
              </a:spcBef>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128</a:t>
            </a:fld>
            <a:endParaRPr lang="en-US"/>
          </a:p>
        </p:txBody>
      </p:sp>
    </p:spTree>
    <p:extLst>
      <p:ext uri="{BB962C8B-B14F-4D97-AF65-F5344CB8AC3E}">
        <p14:creationId xmlns:p14="http://schemas.microsoft.com/office/powerpoint/2010/main" val="310318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b="0" i="0" u="none" strike="noStrike" kern="1200" baseline="0" dirty="0" smtClean="0">
                <a:solidFill>
                  <a:schemeClr val="tx1"/>
                </a:solidFill>
                <a:latin typeface="+mn-lt"/>
                <a:ea typeface="+mn-ea"/>
                <a:cs typeface="+mn-cs"/>
              </a:rPr>
              <a:t>XX look up original ref for this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Fig. 1A were judged  as positively related by 87%,  as negatively related by 2%, and  as unrelated by 11% of participants.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It is correlated</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6F5A71B-BA24-424E-808D-00C995453344}" type="slidenum">
              <a:rPr lang="en-US" smtClean="0"/>
              <a:t>14</a:t>
            </a:fld>
            <a:endParaRPr lang="en-US"/>
          </a:p>
        </p:txBody>
      </p:sp>
    </p:spTree>
    <p:extLst>
      <p:ext uri="{BB962C8B-B14F-4D97-AF65-F5344CB8AC3E}">
        <p14:creationId xmlns:p14="http://schemas.microsoft.com/office/powerpoint/2010/main" val="9739764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130</a:t>
            </a:fld>
            <a:endParaRPr lang="en-US"/>
          </a:p>
        </p:txBody>
      </p:sp>
    </p:spTree>
    <p:extLst>
      <p:ext uri="{BB962C8B-B14F-4D97-AF65-F5344CB8AC3E}">
        <p14:creationId xmlns:p14="http://schemas.microsoft.com/office/powerpoint/2010/main" val="14796232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we can replace</a:t>
            </a:r>
            <a:r>
              <a:rPr lang="en-US" baseline="0" dirty="0" smtClean="0"/>
              <a:t> y-cap with b0 – b1x</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131</a:t>
            </a:fld>
            <a:endParaRPr lang="en-US"/>
          </a:p>
        </p:txBody>
      </p:sp>
    </p:spTree>
    <p:extLst>
      <p:ext uri="{BB962C8B-B14F-4D97-AF65-F5344CB8AC3E}">
        <p14:creationId xmlns:p14="http://schemas.microsoft.com/office/powerpoint/2010/main" val="13252900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machine learning we can play with these a bit – will get to this next week</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133</a:t>
            </a:fld>
            <a:endParaRPr lang="en-US"/>
          </a:p>
        </p:txBody>
      </p:sp>
    </p:spTree>
    <p:extLst>
      <p:ext uri="{BB962C8B-B14F-4D97-AF65-F5344CB8AC3E}">
        <p14:creationId xmlns:p14="http://schemas.microsoft.com/office/powerpoint/2010/main" val="6910749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folHlink"/>
                </a:solidFill>
              </a:rPr>
              <a:t>Here, no houses had 0 square feet, so b</a:t>
            </a:r>
            <a:r>
              <a:rPr lang="en-US" baseline="-25000" dirty="0" smtClean="0">
                <a:solidFill>
                  <a:schemeClr val="folHlink"/>
                </a:solidFill>
              </a:rPr>
              <a:t>0</a:t>
            </a:r>
            <a:r>
              <a:rPr lang="en-US" dirty="0" smtClean="0">
                <a:solidFill>
                  <a:schemeClr val="folHlink"/>
                </a:solidFill>
              </a:rPr>
              <a:t> = 98.24833 just indicates that, for houses within the range of sizes observed, $98,248.33 is the portion of the house price not explained by square feet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136</a:t>
            </a:fld>
            <a:endParaRPr lang="en-US"/>
          </a:p>
        </p:txBody>
      </p:sp>
    </p:spTree>
    <p:extLst>
      <p:ext uri="{BB962C8B-B14F-4D97-AF65-F5344CB8AC3E}">
        <p14:creationId xmlns:p14="http://schemas.microsoft.com/office/powerpoint/2010/main" val="11335298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137</a:t>
            </a:fld>
            <a:endParaRPr lang="en-US"/>
          </a:p>
        </p:txBody>
      </p:sp>
    </p:spTree>
    <p:extLst>
      <p:ext uri="{BB962C8B-B14F-4D97-AF65-F5344CB8AC3E}">
        <p14:creationId xmlns:p14="http://schemas.microsoft.com/office/powerpoint/2010/main" val="11269275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138</a:t>
            </a:fld>
            <a:endParaRPr lang="en-US"/>
          </a:p>
        </p:txBody>
      </p:sp>
    </p:spTree>
    <p:extLst>
      <p:ext uri="{BB962C8B-B14F-4D97-AF65-F5344CB8AC3E}">
        <p14:creationId xmlns:p14="http://schemas.microsoft.com/office/powerpoint/2010/main" val="12620180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142</a:t>
            </a:fld>
            <a:endParaRPr lang="en-US"/>
          </a:p>
        </p:txBody>
      </p:sp>
    </p:spTree>
    <p:extLst>
      <p:ext uri="{BB962C8B-B14F-4D97-AF65-F5344CB8AC3E}">
        <p14:creationId xmlns:p14="http://schemas.microsoft.com/office/powerpoint/2010/main" val="3980798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spcBef>
                <a:spcPct val="40000"/>
              </a:spcBef>
            </a:pPr>
            <a:r>
              <a:rPr lang="en-US" dirty="0" smtClean="0">
                <a:solidFill>
                  <a:schemeClr val="folHlink"/>
                </a:solidFill>
              </a:rPr>
              <a:t>Here, b</a:t>
            </a:r>
            <a:r>
              <a:rPr lang="en-US" baseline="-25000" dirty="0" smtClean="0">
                <a:solidFill>
                  <a:schemeClr val="folHlink"/>
                </a:solidFill>
              </a:rPr>
              <a:t>1</a:t>
            </a:r>
            <a:r>
              <a:rPr lang="en-US" dirty="0" smtClean="0">
                <a:solidFill>
                  <a:schemeClr val="folHlink"/>
                </a:solidFill>
              </a:rPr>
              <a:t> = .10977 tells us that the average value of a house increases by .10977($1000) = $109.77, on average, for each additional one square foot of size</a:t>
            </a:r>
            <a:endParaRPr lang="en-US" dirty="0">
              <a:solidFill>
                <a:schemeClr val="folHlink"/>
              </a:solidFill>
            </a:endParaRPr>
          </a:p>
        </p:txBody>
      </p:sp>
      <p:sp>
        <p:nvSpPr>
          <p:cNvPr id="4" name="Slide Number Placeholder 3"/>
          <p:cNvSpPr>
            <a:spLocks noGrp="1"/>
          </p:cNvSpPr>
          <p:nvPr>
            <p:ph type="sldNum" sz="quarter" idx="10"/>
          </p:nvPr>
        </p:nvSpPr>
        <p:spPr/>
        <p:txBody>
          <a:bodyPr/>
          <a:lstStyle/>
          <a:p>
            <a:fld id="{FD66F34B-9C4D-8640-BB34-4C24A79C9FFB}" type="slidenum">
              <a:rPr lang="en-US" smtClean="0"/>
              <a:t>145</a:t>
            </a:fld>
            <a:endParaRPr lang="en-US"/>
          </a:p>
        </p:txBody>
      </p:sp>
    </p:spTree>
    <p:extLst>
      <p:ext uri="{BB962C8B-B14F-4D97-AF65-F5344CB8AC3E}">
        <p14:creationId xmlns:p14="http://schemas.microsoft.com/office/powerpoint/2010/main" val="8000700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146</a:t>
            </a:fld>
            <a:endParaRPr lang="en-US"/>
          </a:p>
        </p:txBody>
      </p:sp>
    </p:spTree>
    <p:extLst>
      <p:ext uri="{BB962C8B-B14F-4D97-AF65-F5344CB8AC3E}">
        <p14:creationId xmlns:p14="http://schemas.microsoft.com/office/powerpoint/2010/main" val="6254348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149</a:t>
            </a:fld>
            <a:endParaRPr lang="en-US"/>
          </a:p>
        </p:txBody>
      </p:sp>
    </p:spTree>
    <p:extLst>
      <p:ext uri="{BB962C8B-B14F-4D97-AF65-F5344CB8AC3E}">
        <p14:creationId xmlns:p14="http://schemas.microsoft.com/office/powerpoint/2010/main" val="911551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two uncorrelated  sequences in Fig. 1B  were judged  as positively related by 3%,  as negatively related by 79%, and  as unrelated by 18% of participants.</a:t>
            </a:r>
          </a:p>
        </p:txBody>
      </p:sp>
      <p:sp>
        <p:nvSpPr>
          <p:cNvPr id="4" name="Slide Number Placeholder 3"/>
          <p:cNvSpPr>
            <a:spLocks noGrp="1"/>
          </p:cNvSpPr>
          <p:nvPr>
            <p:ph type="sldNum" sz="quarter" idx="10"/>
          </p:nvPr>
        </p:nvSpPr>
        <p:spPr/>
        <p:txBody>
          <a:bodyPr/>
          <a:lstStyle/>
          <a:p>
            <a:fld id="{96F5A71B-BA24-424E-808D-00C995453344}" type="slidenum">
              <a:rPr lang="en-US" smtClean="0"/>
              <a:t>15</a:t>
            </a:fld>
            <a:endParaRPr lang="en-US"/>
          </a:p>
        </p:txBody>
      </p:sp>
    </p:spTree>
    <p:extLst>
      <p:ext uri="{BB962C8B-B14F-4D97-AF65-F5344CB8AC3E}">
        <p14:creationId xmlns:p14="http://schemas.microsoft.com/office/powerpoint/2010/main" val="9739764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150</a:t>
            </a:fld>
            <a:endParaRPr lang="en-US"/>
          </a:p>
        </p:txBody>
      </p:sp>
    </p:spTree>
    <p:extLst>
      <p:ext uri="{BB962C8B-B14F-4D97-AF65-F5344CB8AC3E}">
        <p14:creationId xmlns:p14="http://schemas.microsoft.com/office/powerpoint/2010/main" val="15111856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151</a:t>
            </a:fld>
            <a:endParaRPr lang="en-US"/>
          </a:p>
        </p:txBody>
      </p:sp>
    </p:spTree>
    <p:extLst>
      <p:ext uri="{BB962C8B-B14F-4D97-AF65-F5344CB8AC3E}">
        <p14:creationId xmlns:p14="http://schemas.microsoft.com/office/powerpoint/2010/main" val="4081740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152</a:t>
            </a:fld>
            <a:endParaRPr lang="en-US"/>
          </a:p>
        </p:txBody>
      </p:sp>
    </p:spTree>
    <p:extLst>
      <p:ext uri="{BB962C8B-B14F-4D97-AF65-F5344CB8AC3E}">
        <p14:creationId xmlns:p14="http://schemas.microsoft.com/office/powerpoint/2010/main" val="6868184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153</a:t>
            </a:fld>
            <a:endParaRPr lang="en-US"/>
          </a:p>
        </p:txBody>
      </p:sp>
    </p:spTree>
    <p:extLst>
      <p:ext uri="{BB962C8B-B14F-4D97-AF65-F5344CB8AC3E}">
        <p14:creationId xmlns:p14="http://schemas.microsoft.com/office/powerpoint/2010/main" val="10829291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154</a:t>
            </a:fld>
            <a:endParaRPr lang="en-US"/>
          </a:p>
        </p:txBody>
      </p:sp>
    </p:spTree>
    <p:extLst>
      <p:ext uri="{BB962C8B-B14F-4D97-AF65-F5344CB8AC3E}">
        <p14:creationId xmlns:p14="http://schemas.microsoft.com/office/powerpoint/2010/main" val="4539001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coefficient of determination is the portion of the total variation in the dependent variable that is explained by its relationship with the independent variable.  The coefficient of determination is also called R-squared and is denoted as R2.</a:t>
            </a:r>
          </a:p>
        </p:txBody>
      </p:sp>
      <p:sp>
        <p:nvSpPr>
          <p:cNvPr id="4" name="Slide Number Placeholder 3"/>
          <p:cNvSpPr>
            <a:spLocks noGrp="1"/>
          </p:cNvSpPr>
          <p:nvPr>
            <p:ph type="sldNum" sz="quarter" idx="10"/>
          </p:nvPr>
        </p:nvSpPr>
        <p:spPr/>
        <p:txBody>
          <a:bodyPr/>
          <a:lstStyle/>
          <a:p>
            <a:fld id="{FD66F34B-9C4D-8640-BB34-4C24A79C9FFB}" type="slidenum">
              <a:rPr lang="en-US" smtClean="0"/>
              <a:t>155</a:t>
            </a:fld>
            <a:endParaRPr lang="en-US"/>
          </a:p>
        </p:txBody>
      </p:sp>
    </p:spTree>
    <p:extLst>
      <p:ext uri="{BB962C8B-B14F-4D97-AF65-F5344CB8AC3E}">
        <p14:creationId xmlns:p14="http://schemas.microsoft.com/office/powerpoint/2010/main" val="18246114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(3/22/16 10:15) -----</a:t>
            </a:r>
          </a:p>
          <a:p>
            <a:r>
              <a:rPr lang="en-US"/>
              <a:t>residual confounding </a:t>
            </a:r>
          </a:p>
        </p:txBody>
      </p:sp>
      <p:sp>
        <p:nvSpPr>
          <p:cNvPr id="4" name="Slide Number Placeholder 3"/>
          <p:cNvSpPr>
            <a:spLocks noGrp="1"/>
          </p:cNvSpPr>
          <p:nvPr>
            <p:ph type="sldNum" sz="quarter" idx="10"/>
          </p:nvPr>
        </p:nvSpPr>
        <p:spPr/>
        <p:txBody>
          <a:bodyPr/>
          <a:lstStyle/>
          <a:p>
            <a:fld id="{FD66F34B-9C4D-8640-BB34-4C24A79C9FFB}" type="slidenum">
              <a:rPr lang="en-US" smtClean="0"/>
              <a:t>159</a:t>
            </a:fld>
            <a:endParaRPr lang="en-US"/>
          </a:p>
        </p:txBody>
      </p:sp>
    </p:spTree>
    <p:extLst>
      <p:ext uri="{BB962C8B-B14F-4D97-AF65-F5344CB8AC3E}">
        <p14:creationId xmlns:p14="http://schemas.microsoft.com/office/powerpoint/2010/main" val="5141933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contained 15 predictors,</a:t>
            </a:r>
            <a:r>
              <a:rPr lang="en-US" baseline="0" dirty="0" smtClean="0"/>
              <a:t> </a:t>
            </a:r>
            <a:r>
              <a:rPr lang="en-US" dirty="0" smtClean="0"/>
              <a:t>each consisting of randomly generated values, and a response variable, whose</a:t>
            </a:r>
            <a:r>
              <a:rPr lang="en-US" baseline="0" dirty="0" smtClean="0"/>
              <a:t> </a:t>
            </a:r>
            <a:r>
              <a:rPr lang="en-US" dirty="0" smtClean="0"/>
              <a:t>values were also randomly generated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160</a:t>
            </a:fld>
            <a:endParaRPr lang="en-US"/>
          </a:p>
        </p:txBody>
      </p:sp>
    </p:spTree>
    <p:extLst>
      <p:ext uri="{BB962C8B-B14F-4D97-AF65-F5344CB8AC3E}">
        <p14:creationId xmlns:p14="http://schemas.microsoft.com/office/powerpoint/2010/main" val="20086721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is percent of sample distributions that had a given R2 value (for that</a:t>
            </a:r>
            <a:r>
              <a:rPr lang="en-US" baseline="0" dirty="0" smtClean="0"/>
              <a:t> N). X axis is distribution of R2 values across the 10,000 regressions (for that 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161</a:t>
            </a:fld>
            <a:endParaRPr lang="en-US"/>
          </a:p>
        </p:txBody>
      </p:sp>
    </p:spTree>
    <p:extLst>
      <p:ext uri="{BB962C8B-B14F-4D97-AF65-F5344CB8AC3E}">
        <p14:creationId xmlns:p14="http://schemas.microsoft.com/office/powerpoint/2010/main" val="5161806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162</a:t>
            </a:fld>
            <a:endParaRPr lang="en-US"/>
          </a:p>
        </p:txBody>
      </p:sp>
    </p:spTree>
    <p:extLst>
      <p:ext uri="{BB962C8B-B14F-4D97-AF65-F5344CB8AC3E}">
        <p14:creationId xmlns:p14="http://schemas.microsoft.com/office/powerpoint/2010/main" val="1829149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4/18/17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D9350A-A741-6B47-9E49-C361ED3BFDDC}" type="slidenum">
              <a:rPr lang="en-US"/>
              <a:pPr/>
              <a:t>‹#›</a:t>
            </a:fld>
            <a:endParaRPr lang="en-US"/>
          </a:p>
        </p:txBody>
      </p:sp>
    </p:spTree>
    <p:extLst>
      <p:ext uri="{BB962C8B-B14F-4D97-AF65-F5344CB8AC3E}">
        <p14:creationId xmlns:p14="http://schemas.microsoft.com/office/powerpoint/2010/main" val="79944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50938" y="214313"/>
            <a:ext cx="7793037" cy="1462087"/>
          </a:xfrm>
        </p:spPr>
        <p:txBody>
          <a:bodyPr/>
          <a:lstStyle/>
          <a:p>
            <a:r>
              <a:rPr lang="x-none" smtClean="0"/>
              <a:t>Click to edit Master title style</a:t>
            </a:r>
            <a:endParaRPr lang="en-US"/>
          </a:p>
        </p:txBody>
      </p:sp>
      <p:sp>
        <p:nvSpPr>
          <p:cNvPr id="3" name="Content Placeholder 2"/>
          <p:cNvSpPr>
            <a:spLocks noGrp="1"/>
          </p:cNvSpPr>
          <p:nvPr>
            <p:ph sz="quarter" idx="1"/>
          </p:nvPr>
        </p:nvSpPr>
        <p:spPr>
          <a:xfrm>
            <a:off x="11826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quarter" idx="2"/>
          </p:nvPr>
        </p:nvSpPr>
        <p:spPr>
          <a:xfrm>
            <a:off x="5145088" y="20177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Content Placeholder 4"/>
          <p:cNvSpPr>
            <a:spLocks noGrp="1"/>
          </p:cNvSpPr>
          <p:nvPr>
            <p:ph sz="quarter" idx="3"/>
          </p:nvPr>
        </p:nvSpPr>
        <p:spPr>
          <a:xfrm>
            <a:off x="11826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Content Placeholder 5"/>
          <p:cNvSpPr>
            <a:spLocks noGrp="1"/>
          </p:cNvSpPr>
          <p:nvPr>
            <p:ph sz="quarter" idx="4"/>
          </p:nvPr>
        </p:nvSpPr>
        <p:spPr>
          <a:xfrm>
            <a:off x="5145088" y="4151313"/>
            <a:ext cx="3810000" cy="19812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a:xfrm>
            <a:off x="1162050" y="6243638"/>
            <a:ext cx="1905000" cy="457200"/>
          </a:xfrm>
        </p:spPr>
        <p:txBody>
          <a:bodyPr/>
          <a:lstStyle>
            <a:lvl1pPr>
              <a:defRPr/>
            </a:lvl1pPr>
          </a:lstStyle>
          <a:p>
            <a:endParaRPr lang="en-US"/>
          </a:p>
        </p:txBody>
      </p:sp>
      <p:sp>
        <p:nvSpPr>
          <p:cNvPr id="8" name="Footer Placeholder 7"/>
          <p:cNvSpPr>
            <a:spLocks noGrp="1"/>
          </p:cNvSpPr>
          <p:nvPr>
            <p:ph type="ftr" sz="quarter" idx="11"/>
          </p:nvPr>
        </p:nvSpPr>
        <p:spPr>
          <a:xfrm>
            <a:off x="3657600" y="6243638"/>
            <a:ext cx="28956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7042150" y="6243638"/>
            <a:ext cx="1905000" cy="457200"/>
          </a:xfrm>
        </p:spPr>
        <p:txBody>
          <a:bodyPr/>
          <a:lstStyle>
            <a:lvl1pPr>
              <a:defRPr/>
            </a:lvl1pPr>
          </a:lstStyle>
          <a:p>
            <a:fld id="{1497151C-99BC-7B43-B109-64D60AE3512A}" type="slidenum">
              <a:rPr lang="en-US"/>
              <a:pPr/>
              <a:t>‹#›</a:t>
            </a:fld>
            <a:endParaRPr lang="en-US"/>
          </a:p>
        </p:txBody>
      </p:sp>
    </p:spTree>
    <p:extLst>
      <p:ext uri="{BB962C8B-B14F-4D97-AF65-F5344CB8AC3E}">
        <p14:creationId xmlns:p14="http://schemas.microsoft.com/office/powerpoint/2010/main" val="409283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4/18/17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4/18/17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5" r:id="rId19"/>
    <p:sldLayoutId id="2147483678" r:id="rId20"/>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wmf"/><Relationship Id="rId4" Type="http://schemas.openxmlformats.org/officeDocument/2006/relationships/image" Target="../media/image11.wmf"/><Relationship Id="rId5" Type="http://schemas.openxmlformats.org/officeDocument/2006/relationships/image" Target="../media/image12.png"/><Relationship Id="rId6" Type="http://schemas.openxmlformats.org/officeDocument/2006/relationships/image" Target="../media/image13.W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8.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49.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50.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oleObject" Target="../embeddings/oleObject10.bin"/><Relationship Id="rId5" Type="http://schemas.openxmlformats.org/officeDocument/2006/relationships/image" Target="../media/image51.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78.xml"/><Relationship Id="rId4" Type="http://schemas.openxmlformats.org/officeDocument/2006/relationships/oleObject" Target="../embeddings/oleObject11.bin"/><Relationship Id="rId5" Type="http://schemas.openxmlformats.org/officeDocument/2006/relationships/image" Target="../media/image51.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oleObject" Target="../embeddings/oleObject12.bin"/><Relationship Id="rId5" Type="http://schemas.openxmlformats.org/officeDocument/2006/relationships/image" Target="../media/image51.emf"/><Relationship Id="rId6" Type="http://schemas.openxmlformats.org/officeDocument/2006/relationships/oleObject" Target="../embeddings/oleObject13.bin"/><Relationship Id="rId7" Type="http://schemas.openxmlformats.org/officeDocument/2006/relationships/image" Target="../media/image52.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53.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80.xml"/><Relationship Id="rId4" Type="http://schemas.openxmlformats.org/officeDocument/2006/relationships/oleObject" Target="../embeddings/oleObject15.bin"/><Relationship Id="rId5" Type="http://schemas.openxmlformats.org/officeDocument/2006/relationships/image" Target="../media/image54.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81.xml"/><Relationship Id="rId4" Type="http://schemas.openxmlformats.org/officeDocument/2006/relationships/oleObject" Target="../embeddings/oleObject16.bin"/><Relationship Id="rId5" Type="http://schemas.openxmlformats.org/officeDocument/2006/relationships/image" Target="../media/image54.emf"/><Relationship Id="rId6" Type="http://schemas.openxmlformats.org/officeDocument/2006/relationships/oleObject" Target="../embeddings/oleObject17.bin"/><Relationship Id="rId7" Type="http://schemas.openxmlformats.org/officeDocument/2006/relationships/image" Target="../media/image55.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83.xml"/><Relationship Id="rId4" Type="http://schemas.openxmlformats.org/officeDocument/2006/relationships/oleObject" Target="../embeddings/oleObject18.bin"/><Relationship Id="rId5" Type="http://schemas.openxmlformats.org/officeDocument/2006/relationships/image" Target="../media/image56.emf"/><Relationship Id="rId6" Type="http://schemas.openxmlformats.org/officeDocument/2006/relationships/oleObject" Target="../embeddings/oleObject19.bin"/><Relationship Id="rId7" Type="http://schemas.openxmlformats.org/officeDocument/2006/relationships/image" Target="../media/image57.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84.xml"/><Relationship Id="rId4" Type="http://schemas.openxmlformats.org/officeDocument/2006/relationships/oleObject" Target="../embeddings/oleObject20.bin"/><Relationship Id="rId5" Type="http://schemas.openxmlformats.org/officeDocument/2006/relationships/image" Target="../media/image56.emf"/><Relationship Id="rId6" Type="http://schemas.openxmlformats.org/officeDocument/2006/relationships/oleObject" Target="../embeddings/oleObject21.bin"/><Relationship Id="rId7" Type="http://schemas.openxmlformats.org/officeDocument/2006/relationships/image" Target="../media/image57.w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85.xml"/><Relationship Id="rId4" Type="http://schemas.openxmlformats.org/officeDocument/2006/relationships/oleObject" Target="../embeddings/oleObject22.bin"/><Relationship Id="rId5" Type="http://schemas.openxmlformats.org/officeDocument/2006/relationships/image" Target="../media/image56.emf"/><Relationship Id="rId6" Type="http://schemas.openxmlformats.org/officeDocument/2006/relationships/oleObject" Target="../embeddings/oleObject23.bin"/><Relationship Id="rId7" Type="http://schemas.openxmlformats.org/officeDocument/2006/relationships/image" Target="../media/image58.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59.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60.emf"/><Relationship Id="rId5" Type="http://schemas.openxmlformats.org/officeDocument/2006/relationships/oleObject" Target="../embeddings/oleObject26.bin"/><Relationship Id="rId6" Type="http://schemas.openxmlformats.org/officeDocument/2006/relationships/image" Target="../media/image61.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62.emf"/><Relationship Id="rId5" Type="http://schemas.openxmlformats.org/officeDocument/2006/relationships/oleObject" Target="../embeddings/oleObject28.bin"/><Relationship Id="rId6" Type="http://schemas.openxmlformats.org/officeDocument/2006/relationships/image" Target="../media/image61.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86.xml"/><Relationship Id="rId4" Type="http://schemas.openxmlformats.org/officeDocument/2006/relationships/oleObject" Target="../embeddings/oleObject29.bin"/><Relationship Id="rId5" Type="http://schemas.openxmlformats.org/officeDocument/2006/relationships/image" Target="../media/image63.emf"/><Relationship Id="rId6" Type="http://schemas.openxmlformats.org/officeDocument/2006/relationships/oleObject" Target="../embeddings/oleObject30.bin"/><Relationship Id="rId7" Type="http://schemas.openxmlformats.org/officeDocument/2006/relationships/image" Target="../media/image54.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87.xml"/><Relationship Id="rId4" Type="http://schemas.openxmlformats.org/officeDocument/2006/relationships/oleObject" Target="../embeddings/oleObject31.bin"/><Relationship Id="rId5" Type="http://schemas.openxmlformats.org/officeDocument/2006/relationships/image" Target="../media/image56.emf"/><Relationship Id="rId6" Type="http://schemas.openxmlformats.org/officeDocument/2006/relationships/oleObject" Target="../embeddings/oleObject32.bin"/><Relationship Id="rId7" Type="http://schemas.openxmlformats.org/officeDocument/2006/relationships/image" Target="../media/image57.w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33.bin"/><Relationship Id="rId4" Type="http://schemas.openxmlformats.org/officeDocument/2006/relationships/image" Target="../media/image64.wmf"/><Relationship Id="rId5" Type="http://schemas.openxmlformats.org/officeDocument/2006/relationships/oleObject" Target="../embeddings/oleObject34.bin"/><Relationship Id="rId6" Type="http://schemas.openxmlformats.org/officeDocument/2006/relationships/image" Target="../media/image65.wmf"/><Relationship Id="rId7" Type="http://schemas.openxmlformats.org/officeDocument/2006/relationships/oleObject" Target="../embeddings/oleObject35.bin"/><Relationship Id="rId8" Type="http://schemas.openxmlformats.org/officeDocument/2006/relationships/image" Target="../media/image66.w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89.xml"/><Relationship Id="rId4" Type="http://schemas.openxmlformats.org/officeDocument/2006/relationships/oleObject" Target="../embeddings/oleObject36.bin"/><Relationship Id="rId5" Type="http://schemas.openxmlformats.org/officeDocument/2006/relationships/image" Target="../media/image67.emf"/><Relationship Id="rId6" Type="http://schemas.openxmlformats.org/officeDocument/2006/relationships/oleObject" Target="../embeddings/oleObject37.bin"/><Relationship Id="rId7" Type="http://schemas.openxmlformats.org/officeDocument/2006/relationships/image" Target="../media/image68.emf"/><Relationship Id="rId8" Type="http://schemas.openxmlformats.org/officeDocument/2006/relationships/oleObject" Target="../embeddings/oleObject38.bin"/><Relationship Id="rId9" Type="http://schemas.openxmlformats.org/officeDocument/2006/relationships/image" Target="../media/image69.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90.xml"/><Relationship Id="rId4" Type="http://schemas.openxmlformats.org/officeDocument/2006/relationships/oleObject" Target="../embeddings/oleObject39.bin"/><Relationship Id="rId5" Type="http://schemas.openxmlformats.org/officeDocument/2006/relationships/image" Target="../media/image70.emf"/><Relationship Id="rId6" Type="http://schemas.openxmlformats.org/officeDocument/2006/relationships/oleObject" Target="../embeddings/oleObject40.bin"/><Relationship Id="rId7" Type="http://schemas.openxmlformats.org/officeDocument/2006/relationships/image" Target="../media/image67.emf"/><Relationship Id="rId8" Type="http://schemas.openxmlformats.org/officeDocument/2006/relationships/oleObject" Target="../embeddings/oleObject41.bin"/><Relationship Id="rId9" Type="http://schemas.openxmlformats.org/officeDocument/2006/relationships/image" Target="../media/image71.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91.xml"/><Relationship Id="rId4" Type="http://schemas.openxmlformats.org/officeDocument/2006/relationships/oleObject" Target="../embeddings/oleObject42.bin"/><Relationship Id="rId5" Type="http://schemas.openxmlformats.org/officeDocument/2006/relationships/image" Target="../media/image72.emf"/><Relationship Id="rId6" Type="http://schemas.openxmlformats.org/officeDocument/2006/relationships/oleObject" Target="../embeddings/oleObject43.bin"/><Relationship Id="rId7" Type="http://schemas.openxmlformats.org/officeDocument/2006/relationships/image" Target="../media/image67.emf"/><Relationship Id="rId8" Type="http://schemas.openxmlformats.org/officeDocument/2006/relationships/oleObject" Target="../embeddings/oleObject44.bin"/><Relationship Id="rId9" Type="http://schemas.openxmlformats.org/officeDocument/2006/relationships/image" Target="../media/image71.e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92.xml"/><Relationship Id="rId4" Type="http://schemas.openxmlformats.org/officeDocument/2006/relationships/oleObject" Target="../embeddings/oleObject45.bin"/><Relationship Id="rId5" Type="http://schemas.openxmlformats.org/officeDocument/2006/relationships/image" Target="../media/image73.emf"/><Relationship Id="rId6" Type="http://schemas.openxmlformats.org/officeDocument/2006/relationships/oleObject" Target="../embeddings/oleObject46.bin"/><Relationship Id="rId7" Type="http://schemas.openxmlformats.org/officeDocument/2006/relationships/image" Target="../media/image67.emf"/><Relationship Id="rId8" Type="http://schemas.openxmlformats.org/officeDocument/2006/relationships/oleObject" Target="../embeddings/oleObject47.bin"/><Relationship Id="rId9" Type="http://schemas.openxmlformats.org/officeDocument/2006/relationships/image" Target="../media/image71.e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93.xml"/><Relationship Id="rId4" Type="http://schemas.openxmlformats.org/officeDocument/2006/relationships/oleObject" Target="../embeddings/oleObject48.bin"/><Relationship Id="rId5" Type="http://schemas.openxmlformats.org/officeDocument/2006/relationships/image" Target="../media/image74.emf"/><Relationship Id="rId6" Type="http://schemas.openxmlformats.org/officeDocument/2006/relationships/oleObject" Target="../embeddings/oleObject49.bin"/><Relationship Id="rId7" Type="http://schemas.openxmlformats.org/officeDocument/2006/relationships/image" Target="../media/image67.emf"/><Relationship Id="rId8" Type="http://schemas.openxmlformats.org/officeDocument/2006/relationships/oleObject" Target="../embeddings/oleObject50.bin"/><Relationship Id="rId9" Type="http://schemas.openxmlformats.org/officeDocument/2006/relationships/image" Target="../media/image71.emf"/><Relationship Id="rId1" Type="http://schemas.openxmlformats.org/officeDocument/2006/relationships/vmlDrawing" Target="../drawings/vmlDrawing27.vml"/><Relationship Id="rId2"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94.xml"/><Relationship Id="rId4" Type="http://schemas.openxmlformats.org/officeDocument/2006/relationships/oleObject" Target="../embeddings/oleObject51.bin"/><Relationship Id="rId5" Type="http://schemas.openxmlformats.org/officeDocument/2006/relationships/image" Target="../media/image75.emf"/><Relationship Id="rId6" Type="http://schemas.openxmlformats.org/officeDocument/2006/relationships/oleObject" Target="../embeddings/oleObject52.bin"/><Relationship Id="rId7" Type="http://schemas.openxmlformats.org/officeDocument/2006/relationships/image" Target="../media/image76.emf"/><Relationship Id="rId8" Type="http://schemas.openxmlformats.org/officeDocument/2006/relationships/oleObject" Target="../embeddings/oleObject53.bin"/><Relationship Id="rId9" Type="http://schemas.openxmlformats.org/officeDocument/2006/relationships/image" Target="../media/image77.emf"/><Relationship Id="rId1" Type="http://schemas.openxmlformats.org/officeDocument/2006/relationships/vmlDrawing" Target="../drawings/vmlDrawing28.vml"/><Relationship Id="rId2"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95.xml"/><Relationship Id="rId4" Type="http://schemas.openxmlformats.org/officeDocument/2006/relationships/oleObject" Target="../embeddings/oleObject54.bin"/><Relationship Id="rId5" Type="http://schemas.openxmlformats.org/officeDocument/2006/relationships/image" Target="../media/image78.emf"/><Relationship Id="rId6" Type="http://schemas.openxmlformats.org/officeDocument/2006/relationships/oleObject" Target="../embeddings/oleObject55.bin"/><Relationship Id="rId7" Type="http://schemas.openxmlformats.org/officeDocument/2006/relationships/image" Target="../media/image76.emf"/><Relationship Id="rId8" Type="http://schemas.openxmlformats.org/officeDocument/2006/relationships/oleObject" Target="../embeddings/oleObject56.bin"/><Relationship Id="rId9" Type="http://schemas.openxmlformats.org/officeDocument/2006/relationships/image" Target="../media/image79.emf"/><Relationship Id="rId1" Type="http://schemas.openxmlformats.org/officeDocument/2006/relationships/vmlDrawing" Target="../drawings/vmlDrawing29.vml"/><Relationship Id="rId2"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0.jpe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0.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0.jpe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8.jpeg"/><Relationship Id="rId3"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0.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1.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3.bin"/><Relationship Id="rId5" Type="http://schemas.openxmlformats.org/officeDocument/2006/relationships/image" Target="../media/image22.wmf"/><Relationship Id="rId1" Type="http://schemas.openxmlformats.org/officeDocument/2006/relationships/vmlDrawing" Target="../drawings/vmlDrawing3.vml"/><Relationship Id="rId2"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4.wmf"/><Relationship Id="rId5" Type="http://schemas.openxmlformats.org/officeDocument/2006/relationships/oleObject" Target="../embeddings/oleObject5.bin"/><Relationship Id="rId6" Type="http://schemas.openxmlformats.org/officeDocument/2006/relationships/image" Target="../media/image25.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6.bin"/><Relationship Id="rId5" Type="http://schemas.openxmlformats.org/officeDocument/2006/relationships/image" Target="../media/image26.emf"/><Relationship Id="rId6" Type="http://schemas.openxmlformats.org/officeDocument/2006/relationships/oleObject" Target="../embeddings/oleObject7.bin"/><Relationship Id="rId7" Type="http://schemas.openxmlformats.org/officeDocument/2006/relationships/image" Target="../media/image2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Engineering" TargetMode="External"/><Relationship Id="rId4" Type="http://schemas.openxmlformats.org/officeDocument/2006/relationships/hyperlink" Target="http://en.wikipedia.org/wiki/Chemistry" TargetMode="External"/><Relationship Id="rId5" Type="http://schemas.openxmlformats.org/officeDocument/2006/relationships/hyperlink" Target="http://en.wikipedia.org/wiki/Judea_Pearl"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Introductory Statistics: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Correlation &amp; Causality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a:t>
            </a:r>
            <a:r>
              <a:rPr lang="en-US" dirty="0" smtClean="0"/>
              <a:t>2017</a:t>
            </a:r>
            <a:endParaRPr lang="en-US" dirty="0" smtClean="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Regularities and experience</a:t>
            </a:r>
            <a:endParaRPr lang="en-US" dirty="0"/>
          </a:p>
        </p:txBody>
      </p:sp>
      <p:pic>
        <p:nvPicPr>
          <p:cNvPr id="11269" name="Picture 5" descr="MCBD08317_0000[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462088"/>
            <a:ext cx="1524000" cy="1344612"/>
          </a:xfrm>
        </p:spPr>
      </p:pic>
      <p:pic>
        <p:nvPicPr>
          <p:cNvPr id="11271" name="Picture 7" descr="MCj0286965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657600"/>
            <a:ext cx="1828800" cy="1276350"/>
          </a:xfrm>
          <a:prstGeom prst="rect">
            <a:avLst/>
          </a:prstGeom>
          <a:noFill/>
          <a:extLst>
            <a:ext uri="{909E8E84-426E-40dd-AFC4-6F175D3DCCD1}">
              <a14:hiddenFill xmlns="" xmlns:a14="http://schemas.microsoft.com/office/drawing/2010/main">
                <a:solidFill>
                  <a:srgbClr val="FFFFFF"/>
                </a:solidFill>
              </a14:hiddenFill>
            </a:ext>
          </a:extLst>
        </p:spPr>
      </p:pic>
      <p:sp>
        <p:nvSpPr>
          <p:cNvPr id="11272" name="AutoShape 8"/>
          <p:cNvSpPr>
            <a:spLocks noChangeArrowheads="1"/>
          </p:cNvSpPr>
          <p:nvPr/>
        </p:nvSpPr>
        <p:spPr bwMode="auto">
          <a:xfrm>
            <a:off x="3124200" y="1981200"/>
            <a:ext cx="2743200" cy="363645"/>
          </a:xfrm>
          <a:prstGeom prst="rightArrow">
            <a:avLst>
              <a:gd name="adj1" fmla="val 50000"/>
              <a:gd name="adj2" fmla="val 128571"/>
            </a:avLst>
          </a:prstGeom>
          <a:solidFill>
            <a:schemeClr val="bg1">
              <a:lumMod val="65000"/>
            </a:schemeClr>
          </a:solidFill>
          <a:ln w="9525">
            <a:noFill/>
            <a:miter lim="800000"/>
            <a:headEnd/>
            <a:tailEnd/>
          </a:ln>
          <a:effectLst/>
          <a:extLst/>
        </p:spPr>
        <p:txBody>
          <a:bodyPr wrap="none" anchor="ctr"/>
          <a:lstStyle/>
          <a:p>
            <a:pPr algn="ctr" eaLnBrk="1" hangingPunct="1"/>
            <a:endParaRPr lang="en-US" b="0"/>
          </a:p>
        </p:txBody>
      </p:sp>
      <p:sp>
        <p:nvSpPr>
          <p:cNvPr id="11273" name="Text Box 9"/>
          <p:cNvSpPr txBox="1">
            <a:spLocks noChangeArrowheads="1"/>
          </p:cNvSpPr>
          <p:nvPr/>
        </p:nvSpPr>
        <p:spPr bwMode="auto">
          <a:xfrm>
            <a:off x="3200400" y="1295400"/>
            <a:ext cx="2667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Past experience leads to expectation</a:t>
            </a:r>
          </a:p>
        </p:txBody>
      </p:sp>
      <p:sp>
        <p:nvSpPr>
          <p:cNvPr id="11274" name="Text Box 10"/>
          <p:cNvSpPr txBox="1">
            <a:spLocks noChangeArrowheads="1"/>
          </p:cNvSpPr>
          <p:nvPr/>
        </p:nvSpPr>
        <p:spPr bwMode="auto">
          <a:xfrm>
            <a:off x="685800" y="2909888"/>
            <a:ext cx="20574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Hear noise</a:t>
            </a:r>
          </a:p>
        </p:txBody>
      </p:sp>
      <p:sp>
        <p:nvSpPr>
          <p:cNvPr id="11282" name="AutoShape 18"/>
          <p:cNvSpPr>
            <a:spLocks noChangeArrowheads="1"/>
          </p:cNvSpPr>
          <p:nvPr/>
        </p:nvSpPr>
        <p:spPr bwMode="auto">
          <a:xfrm>
            <a:off x="6553200" y="3048001"/>
            <a:ext cx="609600" cy="717550"/>
          </a:xfrm>
          <a:prstGeom prst="downArrow">
            <a:avLst>
              <a:gd name="adj1" fmla="val 50000"/>
              <a:gd name="adj2" fmla="val 43164"/>
            </a:avLst>
          </a:prstGeom>
          <a:solidFill>
            <a:schemeClr val="bg1">
              <a:lumMod val="65000"/>
            </a:schemeClr>
          </a:solidFill>
          <a:ln w="9525">
            <a:noFill/>
            <a:miter lim="800000"/>
            <a:headEnd/>
            <a:tailEnd/>
          </a:ln>
          <a:effectLst/>
          <a:extLst/>
        </p:spPr>
        <p:txBody>
          <a:bodyPr vert="eaVert" wrap="none" anchor="ctr"/>
          <a:lstStyle/>
          <a:p>
            <a:endParaRPr lang="en-US"/>
          </a:p>
        </p:txBody>
      </p:sp>
      <p:sp>
        <p:nvSpPr>
          <p:cNvPr id="11283" name="Text Box 19"/>
          <p:cNvSpPr txBox="1">
            <a:spLocks noChangeArrowheads="1"/>
          </p:cNvSpPr>
          <p:nvPr/>
        </p:nvSpPr>
        <p:spPr bwMode="auto">
          <a:xfrm>
            <a:off x="7086600" y="3124200"/>
            <a:ext cx="20574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b="0"/>
              <a:t>Go to window </a:t>
            </a:r>
          </a:p>
          <a:p>
            <a:pPr eaLnBrk="1" hangingPunct="1"/>
            <a:r>
              <a:rPr lang="en-US" b="0"/>
              <a:t>to verify</a:t>
            </a:r>
          </a:p>
        </p:txBody>
      </p:sp>
      <p:sp>
        <p:nvSpPr>
          <p:cNvPr id="11284" name="AutoShape 20"/>
          <p:cNvSpPr>
            <a:spLocks noChangeArrowheads="1"/>
          </p:cNvSpPr>
          <p:nvPr/>
        </p:nvSpPr>
        <p:spPr bwMode="auto">
          <a:xfrm>
            <a:off x="3367088" y="4038600"/>
            <a:ext cx="1890712" cy="642873"/>
          </a:xfrm>
          <a:prstGeom prst="leftArrow">
            <a:avLst>
              <a:gd name="adj1" fmla="val 50000"/>
              <a:gd name="adj2" fmla="val 50126"/>
            </a:avLst>
          </a:prstGeom>
          <a:solidFill>
            <a:schemeClr val="bg1">
              <a:lumMod val="65000"/>
            </a:schemeClr>
          </a:solidFill>
          <a:ln w="9525">
            <a:noFill/>
            <a:miter lim="800000"/>
            <a:headEnd/>
            <a:tailEnd/>
          </a:ln>
          <a:effectLst/>
          <a:extLst/>
        </p:spPr>
        <p:txBody>
          <a:bodyPr wrap="none" anchor="ctr"/>
          <a:lstStyle/>
          <a:p>
            <a:endParaRPr lang="en-US"/>
          </a:p>
        </p:txBody>
      </p:sp>
      <p:sp>
        <p:nvSpPr>
          <p:cNvPr id="11285" name="Text Box 21"/>
          <p:cNvSpPr txBox="1">
            <a:spLocks noChangeArrowheads="1"/>
          </p:cNvSpPr>
          <p:nvPr/>
        </p:nvSpPr>
        <p:spPr bwMode="auto">
          <a:xfrm>
            <a:off x="1050925" y="5638800"/>
            <a:ext cx="740727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2400"/>
              <a:t>Only with empirical evidence, can we make and test predictions</a:t>
            </a:r>
          </a:p>
        </p:txBody>
      </p:sp>
      <p:sp>
        <p:nvSpPr>
          <p:cNvPr id="11286" name="Rectangle 22"/>
          <p:cNvSpPr>
            <a:spLocks noChangeArrowheads="1"/>
          </p:cNvSpPr>
          <p:nvPr/>
        </p:nvSpPr>
        <p:spPr bwMode="auto">
          <a:xfrm>
            <a:off x="3276600" y="3657600"/>
            <a:ext cx="2216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0"/>
              <a:t>Prediction was false</a:t>
            </a:r>
          </a:p>
        </p:txBody>
      </p:sp>
      <p:pic>
        <p:nvPicPr>
          <p:cNvPr id="2" name="Picture 1"/>
          <p:cNvPicPr>
            <a:picLocks noChangeAspect="1"/>
          </p:cNvPicPr>
          <p:nvPr/>
        </p:nvPicPr>
        <p:blipFill>
          <a:blip r:embed="rId5"/>
          <a:stretch>
            <a:fillRect/>
          </a:stretch>
        </p:blipFill>
        <p:spPr>
          <a:xfrm>
            <a:off x="6322860" y="3850279"/>
            <a:ext cx="1225131" cy="1830134"/>
          </a:xfrm>
          <a:prstGeom prst="rect">
            <a:avLst/>
          </a:prstGeom>
        </p:spPr>
      </p:pic>
      <p:pic>
        <p:nvPicPr>
          <p:cNvPr id="3" name="Picture 2" descr="MC900311932.WM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0" y="1296988"/>
            <a:ext cx="1828800" cy="1612900"/>
          </a:xfrm>
          <a:prstGeom prst="rect">
            <a:avLst/>
          </a:prstGeom>
        </p:spPr>
      </p:pic>
      <p:sp>
        <p:nvSpPr>
          <p:cNvPr id="15" name="TextBox 1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168756292"/>
      </p:ext>
    </p:extLst>
  </p:cSld>
  <p:clrMapOvr>
    <a:masterClrMapping/>
  </p:clrMapOvr>
  <p:transition advTm="26656"/>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Graphical models and explanation</a:t>
            </a:r>
            <a:endParaRPr lang="en-US" dirty="0"/>
          </a:p>
        </p:txBody>
      </p:sp>
      <p:sp>
        <p:nvSpPr>
          <p:cNvPr id="3" name="Content Placeholder 2"/>
          <p:cNvSpPr>
            <a:spLocks noGrp="1"/>
          </p:cNvSpPr>
          <p:nvPr>
            <p:ph idx="1"/>
          </p:nvPr>
        </p:nvSpPr>
        <p:spPr/>
        <p:txBody>
          <a:bodyPr/>
          <a:lstStyle/>
          <a:p>
            <a:r>
              <a:rPr lang="en-US" dirty="0" smtClean="0"/>
              <a:t>Graphical model that represents relationships between variables</a:t>
            </a:r>
          </a:p>
          <a:p>
            <a:r>
              <a:rPr lang="en-US" dirty="0" smtClean="0"/>
              <a:t>Observations give truth value of variables in particular scenario</a:t>
            </a:r>
          </a:p>
          <a:p>
            <a:r>
              <a:rPr lang="en-US" dirty="0" smtClean="0"/>
              <a:t>Use model to evaluate counterfactual queries</a:t>
            </a:r>
            <a:endParaRPr lang="en-US" dirty="0"/>
          </a:p>
        </p:txBody>
      </p:sp>
    </p:spTree>
    <p:extLst>
      <p:ext uri="{BB962C8B-B14F-4D97-AF65-F5344CB8AC3E}">
        <p14:creationId xmlns:p14="http://schemas.microsoft.com/office/powerpoint/2010/main" val="72134994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things to beware of </a:t>
            </a:r>
            <a:endParaRPr lang="en-US" dirty="0"/>
          </a:p>
        </p:txBody>
      </p:sp>
      <p:sp>
        <p:nvSpPr>
          <p:cNvPr id="3" name="Content Placeholder 2"/>
          <p:cNvSpPr>
            <a:spLocks noGrp="1"/>
          </p:cNvSpPr>
          <p:nvPr>
            <p:ph idx="1"/>
          </p:nvPr>
        </p:nvSpPr>
        <p:spPr/>
        <p:txBody>
          <a:bodyPr/>
          <a:lstStyle/>
          <a:p>
            <a:r>
              <a:rPr lang="en-US" dirty="0" smtClean="0"/>
              <a:t>Sample size</a:t>
            </a:r>
          </a:p>
          <a:p>
            <a:r>
              <a:rPr lang="en-US" dirty="0" smtClean="0"/>
              <a:t>Missing data (not just variables)</a:t>
            </a:r>
          </a:p>
          <a:p>
            <a:r>
              <a:rPr lang="en-US" dirty="0" smtClean="0"/>
              <a:t>What structures DAG can/cannot represent (e.g. time series and feedback)</a:t>
            </a:r>
          </a:p>
          <a:p>
            <a:endParaRPr lang="en-US" dirty="0"/>
          </a:p>
        </p:txBody>
      </p:sp>
    </p:spTree>
    <p:extLst>
      <p:ext uri="{BB962C8B-B14F-4D97-AF65-F5344CB8AC3E}">
        <p14:creationId xmlns:p14="http://schemas.microsoft.com/office/powerpoint/2010/main" val="165065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that one event is dependent on one or more other events in some way (at least some of the time)</a:t>
            </a:r>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102</a:t>
            </a:fld>
            <a:endParaRPr lang="en-US" dirty="0"/>
          </a:p>
        </p:txBody>
      </p:sp>
    </p:spTree>
    <p:extLst>
      <p:ext uri="{BB962C8B-B14F-4D97-AF65-F5344CB8AC3E}">
        <p14:creationId xmlns:p14="http://schemas.microsoft.com/office/powerpoint/2010/main" val="5837363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i="1" dirty="0" smtClean="0"/>
              <a:t>Assuming </a:t>
            </a:r>
            <a:r>
              <a:rPr lang="en-US" dirty="0" smtClean="0"/>
              <a:t>you have measured the right variables, a scatterplot/correlation can sometimes show that such a relationship exists (but not what the direction of the relationship is)</a:t>
            </a: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103</a:t>
            </a:fld>
            <a:endParaRPr lang="en-US" dirty="0"/>
          </a:p>
        </p:txBody>
      </p:sp>
    </p:spTree>
    <p:extLst>
      <p:ext uri="{BB962C8B-B14F-4D97-AF65-F5344CB8AC3E}">
        <p14:creationId xmlns:p14="http://schemas.microsoft.com/office/powerpoint/2010/main" val="11513500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typical of ‘frequency’ reasoning, are susceptible to error, and give limited information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104</a:t>
            </a:fld>
            <a:endParaRPr lang="en-US" dirty="0"/>
          </a:p>
        </p:txBody>
      </p:sp>
    </p:spTree>
    <p:extLst>
      <p:ext uri="{BB962C8B-B14F-4D97-AF65-F5344CB8AC3E}">
        <p14:creationId xmlns:p14="http://schemas.microsoft.com/office/powerpoint/2010/main" val="191308466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cause implies </a:t>
            </a:r>
            <a:r>
              <a:rPr lang="en-US" i="1" dirty="0" smtClean="0"/>
              <a:t>interdependence</a:t>
            </a:r>
          </a:p>
          <a:p>
            <a:r>
              <a:rPr lang="en-US" dirty="0" smtClean="0"/>
              <a:t>Scatterplots/correlation can highlight the existence of such relationships (but </a:t>
            </a:r>
            <a:r>
              <a:rPr lang="en-US" i="1" dirty="0" smtClean="0"/>
              <a:t>not prove causality)</a:t>
            </a:r>
          </a:p>
          <a:p>
            <a:r>
              <a:rPr lang="en-US" dirty="0" smtClean="0"/>
              <a:t>T-tests are limited, and based on frequency data</a:t>
            </a:r>
          </a:p>
          <a:p>
            <a:r>
              <a:rPr lang="en-US" dirty="0" smtClean="0"/>
              <a:t>A </a:t>
            </a:r>
            <a:r>
              <a:rPr lang="en-US" i="1" dirty="0" smtClean="0"/>
              <a:t>theory </a:t>
            </a:r>
            <a:r>
              <a:rPr lang="en-US" dirty="0" smtClean="0"/>
              <a:t>of the world (process data) can improve the quality of your results and give </a:t>
            </a:r>
            <a:r>
              <a:rPr lang="en-US" i="1" dirty="0" smtClean="0"/>
              <a:t>probabilities </a:t>
            </a:r>
            <a:r>
              <a:rPr lang="en-US" dirty="0" smtClean="0"/>
              <a:t>rather than yes/no results</a:t>
            </a:r>
            <a:endParaRPr lang="en-US" i="1"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105</a:t>
            </a:fld>
            <a:endParaRPr lang="en-US" dirty="0"/>
          </a:p>
        </p:txBody>
      </p:sp>
    </p:spTree>
    <p:extLst>
      <p:ext uri="{BB962C8B-B14F-4D97-AF65-F5344CB8AC3E}">
        <p14:creationId xmlns:p14="http://schemas.microsoft.com/office/powerpoint/2010/main" val="10888689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Causality</a:t>
            </a:r>
            <a:br>
              <a:rPr lang="en-US" dirty="0"/>
            </a:b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4/18/17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106</a:t>
            </a:fld>
            <a:endParaRPr lang="en-US" dirty="0"/>
          </a:p>
        </p:txBody>
      </p:sp>
    </p:spTree>
    <p:extLst>
      <p:ext uri="{BB962C8B-B14F-4D97-AF65-F5344CB8AC3E}">
        <p14:creationId xmlns:p14="http://schemas.microsoft.com/office/powerpoint/2010/main" val="191311010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book ,wrong language</a:t>
            </a:r>
            <a:endParaRPr lang="en-US" dirty="0"/>
          </a:p>
        </p:txBody>
      </p:sp>
      <p:pic>
        <p:nvPicPr>
          <p:cNvPr id="7" name="Content Placeholder 6"/>
          <p:cNvPicPr>
            <a:picLocks noGrp="1" noChangeAspect="1"/>
          </p:cNvPicPr>
          <p:nvPr>
            <p:ph idx="1"/>
          </p:nvPr>
        </p:nvPicPr>
        <p:blipFill>
          <a:blip r:embed="rId2"/>
          <a:srcRect l="-49160" r="-49160"/>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107</a:t>
            </a:fld>
            <a:endParaRPr lang="en-US" dirty="0"/>
          </a:p>
        </p:txBody>
      </p:sp>
    </p:spTree>
    <p:extLst>
      <p:ext uri="{BB962C8B-B14F-4D97-AF65-F5344CB8AC3E}">
        <p14:creationId xmlns:p14="http://schemas.microsoft.com/office/powerpoint/2010/main" val="1516388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pPr lvl="1"/>
            <a:r>
              <a:rPr lang="en-US" dirty="0" smtClean="0"/>
              <a:t>Measurement scales</a:t>
            </a:r>
          </a:p>
          <a:p>
            <a:pPr lvl="1"/>
            <a:r>
              <a:rPr lang="en-US" dirty="0" smtClean="0"/>
              <a:t>Variables to be predicted</a:t>
            </a:r>
          </a:p>
          <a:p>
            <a:pPr lvl="1"/>
            <a:r>
              <a:rPr lang="en-US" dirty="0" smtClean="0"/>
              <a:t>Predictors</a:t>
            </a:r>
          </a:p>
          <a:p>
            <a:pPr lvl="1"/>
            <a:endParaRPr lang="en-US" dirty="0"/>
          </a:p>
          <a:p>
            <a:pPr marL="228600" lvl="1" indent="0">
              <a:buNone/>
            </a:pPr>
            <a:r>
              <a:rPr lang="en-US" dirty="0" smtClean="0"/>
              <a:t>Example: weight given height</a:t>
            </a:r>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108</a:t>
            </a:fld>
            <a:endParaRPr lang="en-US" dirty="0"/>
          </a:p>
        </p:txBody>
      </p:sp>
    </p:spTree>
    <p:extLst>
      <p:ext uri="{BB962C8B-B14F-4D97-AF65-F5344CB8AC3E}">
        <p14:creationId xmlns:p14="http://schemas.microsoft.com/office/powerpoint/2010/main" val="175573605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pPr lvl="1"/>
            <a:r>
              <a:rPr lang="en-US" dirty="0" smtClean="0"/>
              <a:t>graphical model </a:t>
            </a:r>
          </a:p>
          <a:p>
            <a:pPr lvl="1"/>
            <a:r>
              <a:rPr lang="en-US" dirty="0" smtClean="0"/>
              <a:t>appropriate theoretical underpinnings</a:t>
            </a:r>
          </a:p>
          <a:p>
            <a:pPr lvl="1"/>
            <a:r>
              <a:rPr lang="en-US" dirty="0" smtClean="0"/>
              <a:t>Example:</a:t>
            </a:r>
            <a:r>
              <a:rPr lang="en-US" dirty="0"/>
              <a:t> </a:t>
            </a:r>
            <a:r>
              <a:rPr lang="en-US" dirty="0" err="1" smtClean="0"/>
              <a:t>ŷ</a:t>
            </a:r>
            <a:r>
              <a:rPr lang="en-US" dirty="0" smtClean="0"/>
              <a:t> = β</a:t>
            </a:r>
            <a:r>
              <a:rPr lang="en-US" baseline="-25000" dirty="0" smtClean="0"/>
              <a:t>1</a:t>
            </a:r>
            <a:r>
              <a:rPr lang="en-US" dirty="0" smtClean="0"/>
              <a:t>x+β</a:t>
            </a:r>
            <a:r>
              <a:rPr lang="en-US" baseline="-25000" dirty="0" smtClean="0"/>
              <a:t>0</a:t>
            </a:r>
            <a:r>
              <a:rPr lang="en-US" dirty="0" smtClean="0"/>
              <a:t> and y ~ normal(</a:t>
            </a:r>
            <a:r>
              <a:rPr lang="en-US" dirty="0" err="1" smtClean="0"/>
              <a:t>ŷ</a:t>
            </a:r>
            <a:r>
              <a:rPr lang="en-US" dirty="0" smtClean="0"/>
              <a:t>, </a:t>
            </a:r>
            <a:r>
              <a:rPr lang="en-US" dirty="0" err="1" smtClean="0"/>
              <a:t>σ</a:t>
            </a:r>
            <a:r>
              <a:rPr lang="en-US" dirty="0" smtClean="0"/>
              <a:t>)</a:t>
            </a:r>
          </a:p>
          <a:p>
            <a:pPr lvl="2"/>
            <a:r>
              <a:rPr lang="en-US" dirty="0" smtClean="0"/>
              <a:t>Where </a:t>
            </a:r>
            <a:r>
              <a:rPr lang="en-US" dirty="0" err="1" smtClean="0"/>
              <a:t>ŷ</a:t>
            </a:r>
            <a:r>
              <a:rPr lang="en-US" dirty="0" smtClean="0"/>
              <a:t> = predicted weight and x = height and y = actual weights. y values near </a:t>
            </a:r>
            <a:r>
              <a:rPr lang="en-US" dirty="0" err="1"/>
              <a:t>ŷ</a:t>
            </a:r>
            <a:r>
              <a:rPr lang="en-US" dirty="0"/>
              <a:t> </a:t>
            </a:r>
            <a:r>
              <a:rPr lang="en-US" dirty="0" smtClean="0"/>
              <a:t>may be considered most probable</a:t>
            </a:r>
          </a:p>
          <a:p>
            <a:pPr lvl="2"/>
            <a:r>
              <a:rPr lang="en-US" dirty="0" smtClean="0"/>
              <a:t>Can fit this using regression</a:t>
            </a:r>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109</a:t>
            </a:fld>
            <a:endParaRPr lang="en-US" dirty="0"/>
          </a:p>
        </p:txBody>
      </p:sp>
    </p:spTree>
    <p:extLst>
      <p:ext uri="{BB962C8B-B14F-4D97-AF65-F5344CB8AC3E}">
        <p14:creationId xmlns:p14="http://schemas.microsoft.com/office/powerpoint/2010/main" val="1075855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idx="1"/>
          </p:nvPr>
        </p:nvSpPr>
        <p:spPr/>
        <p:txBody>
          <a:bodyPr/>
          <a:lstStyle/>
          <a:p>
            <a:r>
              <a:rPr lang="en-US" dirty="0" smtClean="0"/>
              <a:t>Comparing Variables Systematically</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4/18/17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185741741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110</a:t>
            </a:fld>
            <a:endParaRPr lang="en-US" dirty="0"/>
          </a:p>
        </p:txBody>
      </p:sp>
      <p:pic>
        <p:nvPicPr>
          <p:cNvPr id="7" name="Content Placeholder 6"/>
          <p:cNvPicPr>
            <a:picLocks noChangeAspect="1"/>
          </p:cNvPicPr>
          <p:nvPr/>
        </p:nvPicPr>
        <p:blipFill rotWithShape="1">
          <a:blip r:embed="rId3"/>
          <a:srcRect l="-10202" r="-10202" b="63861"/>
          <a:stretch/>
        </p:blipFill>
        <p:spPr>
          <a:xfrm>
            <a:off x="3987618" y="4272456"/>
            <a:ext cx="6070569" cy="1363209"/>
          </a:xfrm>
          <a:prstGeom prst="rect">
            <a:avLst/>
          </a:prstGeom>
        </p:spPr>
      </p:pic>
      <p:pic>
        <p:nvPicPr>
          <p:cNvPr id="8" name="Picture 7"/>
          <p:cNvPicPr>
            <a:picLocks noChangeAspect="1"/>
          </p:cNvPicPr>
          <p:nvPr/>
        </p:nvPicPr>
        <p:blipFill rotWithShape="1">
          <a:blip r:embed="rId4"/>
          <a:srcRect b="64720"/>
          <a:stretch/>
        </p:blipFill>
        <p:spPr>
          <a:xfrm>
            <a:off x="0" y="4272456"/>
            <a:ext cx="5151901" cy="1363209"/>
          </a:xfrm>
          <a:prstGeom prst="rect">
            <a:avLst/>
          </a:prstGeom>
        </p:spPr>
      </p:pic>
    </p:spTree>
    <p:extLst>
      <p:ext uri="{BB962C8B-B14F-4D97-AF65-F5344CB8AC3E}">
        <p14:creationId xmlns:p14="http://schemas.microsoft.com/office/powerpoint/2010/main" val="35606712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a:xfrm>
            <a:off x="1128943" y="1726217"/>
            <a:ext cx="7048804" cy="4379976"/>
          </a:xfrm>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pPr lvl="1"/>
            <a:r>
              <a:rPr lang="en-US" dirty="0" smtClean="0"/>
              <a:t>Re-allocate credibility across parameter values (using Bayesian inference: solve for </a:t>
            </a:r>
            <a:r>
              <a:rPr lang="en-US" dirty="0" err="1"/>
              <a:t>θ</a:t>
            </a:r>
            <a:r>
              <a:rPr lang="en-US" dirty="0" smtClean="0"/>
              <a:t>)</a:t>
            </a:r>
          </a:p>
          <a:p>
            <a:pPr marL="228600" lvl="1" indent="0">
              <a:buNone/>
            </a:pPr>
            <a:r>
              <a:rPr lang="en-US" dirty="0" smtClean="0"/>
              <a:t>P(</a:t>
            </a:r>
            <a:r>
              <a:rPr lang="en-US" dirty="0" err="1" smtClean="0"/>
              <a:t>θ|D</a:t>
            </a:r>
            <a:r>
              <a:rPr lang="en-US" dirty="0" smtClean="0"/>
              <a:t>) = p(</a:t>
            </a:r>
            <a:r>
              <a:rPr lang="en-US" dirty="0" err="1" smtClean="0"/>
              <a:t>D|θ</a:t>
            </a:r>
            <a:r>
              <a:rPr lang="en-US" dirty="0" smtClean="0"/>
              <a:t>) p(</a:t>
            </a:r>
            <a:r>
              <a:rPr lang="en-US" dirty="0" err="1" smtClean="0"/>
              <a:t>θ</a:t>
            </a:r>
            <a:r>
              <a:rPr lang="en-US" dirty="0" smtClean="0"/>
              <a:t>) / p(D)</a:t>
            </a:r>
          </a:p>
          <a:p>
            <a:pPr marL="228600" lvl="1" indent="0">
              <a:buNone/>
            </a:pPr>
            <a:endParaRPr lang="en-US" dirty="0"/>
          </a:p>
          <a:p>
            <a:pPr marL="228600" lvl="1" indent="0">
              <a:buNone/>
            </a:pPr>
            <a:r>
              <a:rPr lang="en-US" dirty="0" smtClean="0"/>
              <a:t>Where p(D) = ∫</a:t>
            </a:r>
            <a:r>
              <a:rPr lang="en-US" dirty="0" err="1" smtClean="0"/>
              <a:t>d</a:t>
            </a:r>
            <a:r>
              <a:rPr lang="en-US" dirty="0" err="1"/>
              <a:t>θ</a:t>
            </a:r>
            <a:r>
              <a:rPr lang="en-US" baseline="30000" dirty="0" smtClean="0"/>
              <a:t>*</a:t>
            </a:r>
            <a:r>
              <a:rPr lang="en-US" dirty="0" smtClean="0"/>
              <a:t>p(</a:t>
            </a:r>
            <a:r>
              <a:rPr lang="en-US" dirty="0" err="1" smtClean="0"/>
              <a:t>D|θ</a:t>
            </a:r>
            <a:r>
              <a:rPr lang="en-US" baseline="30000" dirty="0" smtClean="0"/>
              <a:t>*</a:t>
            </a:r>
            <a:r>
              <a:rPr lang="en-US" dirty="0" smtClean="0"/>
              <a:t>)p(</a:t>
            </a:r>
            <a:r>
              <a:rPr lang="en-US" dirty="0" err="1" smtClean="0"/>
              <a:t>θ</a:t>
            </a:r>
            <a:r>
              <a:rPr lang="en-US" baseline="30000" dirty="0" smtClean="0"/>
              <a:t>*</a:t>
            </a:r>
            <a:r>
              <a:rPr lang="en-US"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111</a:t>
            </a:fld>
            <a:endParaRPr lang="en-US" dirty="0"/>
          </a:p>
        </p:txBody>
      </p:sp>
      <p:sp>
        <p:nvSpPr>
          <p:cNvPr id="7" name="TextBox 6"/>
          <p:cNvSpPr txBox="1"/>
          <p:nvPr/>
        </p:nvSpPr>
        <p:spPr>
          <a:xfrm>
            <a:off x="1128943" y="5375060"/>
            <a:ext cx="4045135" cy="369332"/>
          </a:xfrm>
          <a:prstGeom prst="rect">
            <a:avLst/>
          </a:prstGeom>
          <a:noFill/>
        </p:spPr>
        <p:txBody>
          <a:bodyPr wrap="none" rtlCol="0">
            <a:spAutoFit/>
          </a:bodyPr>
          <a:lstStyle/>
          <a:p>
            <a:r>
              <a:rPr lang="en-US" dirty="0"/>
              <a:t>p</a:t>
            </a:r>
            <a:r>
              <a:rPr lang="en-US" dirty="0" smtClean="0"/>
              <a:t>osterior       likelihood    prior    evidence</a:t>
            </a:r>
            <a:endParaRPr lang="en-US" dirty="0"/>
          </a:p>
        </p:txBody>
      </p:sp>
      <p:sp>
        <p:nvSpPr>
          <p:cNvPr id="9" name="TextBox 8"/>
          <p:cNvSpPr txBox="1"/>
          <p:nvPr/>
        </p:nvSpPr>
        <p:spPr>
          <a:xfrm>
            <a:off x="5696426" y="5119565"/>
            <a:ext cx="2652251" cy="1200328"/>
          </a:xfrm>
          <a:prstGeom prst="rect">
            <a:avLst/>
          </a:prstGeom>
          <a:noFill/>
        </p:spPr>
        <p:txBody>
          <a:bodyPr wrap="square" rtlCol="0">
            <a:spAutoFit/>
          </a:bodyPr>
          <a:lstStyle/>
          <a:p>
            <a:pPr marL="0" lvl="1"/>
            <a:r>
              <a:rPr lang="en-US" sz="2400" dirty="0" smtClean="0"/>
              <a:t>In our example: </a:t>
            </a:r>
            <a:r>
              <a:rPr lang="en-US" sz="2400" dirty="0" err="1" smtClean="0"/>
              <a:t>θ</a:t>
            </a:r>
            <a:r>
              <a:rPr lang="en-US" sz="2400" dirty="0" smtClean="0"/>
              <a:t> includes β</a:t>
            </a:r>
            <a:r>
              <a:rPr lang="en-US" sz="2400" baseline="-25000" dirty="0" smtClean="0"/>
              <a:t>1</a:t>
            </a:r>
            <a:r>
              <a:rPr lang="en-US" sz="2400" dirty="0" smtClean="0"/>
              <a:t>β</a:t>
            </a:r>
            <a:r>
              <a:rPr lang="en-US" sz="2400" baseline="-25000" dirty="0" smtClean="0"/>
              <a:t>0</a:t>
            </a:r>
            <a:r>
              <a:rPr lang="en-US" sz="2400" dirty="0" smtClean="0"/>
              <a:t> and </a:t>
            </a:r>
            <a:r>
              <a:rPr lang="en-US" sz="2400" dirty="0" err="1" smtClean="0"/>
              <a:t>σ</a:t>
            </a:r>
            <a:endParaRPr lang="en-US" sz="2400" dirty="0"/>
          </a:p>
          <a:p>
            <a:r>
              <a:rPr lang="en-US" sz="2400" dirty="0" smtClean="0"/>
              <a:t> </a:t>
            </a:r>
            <a:endParaRPr lang="en-US" sz="2400" dirty="0"/>
          </a:p>
        </p:txBody>
      </p:sp>
    </p:spTree>
    <p:extLst>
      <p:ext uri="{BB962C8B-B14F-4D97-AF65-F5344CB8AC3E}">
        <p14:creationId xmlns:p14="http://schemas.microsoft.com/office/powerpoint/2010/main" val="9612344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Priors</a:t>
            </a:r>
            <a:endParaRPr lang="en-US" dirty="0"/>
          </a:p>
        </p:txBody>
      </p:sp>
      <p:pic>
        <p:nvPicPr>
          <p:cNvPr id="7" name="Content Placeholder 6"/>
          <p:cNvPicPr>
            <a:picLocks noGrp="1" noChangeAspect="1"/>
          </p:cNvPicPr>
          <p:nvPr>
            <p:ph idx="1"/>
          </p:nvPr>
        </p:nvPicPr>
        <p:blipFill>
          <a:blip r:embed="rId3"/>
          <a:srcRect l="-10202" r="-10202"/>
          <a:stretch>
            <a:fillRect/>
          </a:stretch>
        </p:blipFill>
        <p:spPr>
          <a:xfrm>
            <a:off x="3987618" y="2365608"/>
            <a:ext cx="6070569" cy="3772122"/>
          </a:xfrm>
        </p:spPr>
      </p:pic>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112</a:t>
            </a:fld>
            <a:endParaRPr lang="en-US" dirty="0"/>
          </a:p>
        </p:txBody>
      </p:sp>
      <p:pic>
        <p:nvPicPr>
          <p:cNvPr id="8" name="Picture 7"/>
          <p:cNvPicPr>
            <a:picLocks noChangeAspect="1"/>
          </p:cNvPicPr>
          <p:nvPr/>
        </p:nvPicPr>
        <p:blipFill>
          <a:blip r:embed="rId4"/>
          <a:stretch>
            <a:fillRect/>
          </a:stretch>
        </p:blipFill>
        <p:spPr>
          <a:xfrm>
            <a:off x="0" y="2365608"/>
            <a:ext cx="5151901" cy="3863926"/>
          </a:xfrm>
          <a:prstGeom prst="rect">
            <a:avLst/>
          </a:prstGeom>
        </p:spPr>
      </p:pic>
    </p:spTree>
    <p:extLst>
      <p:ext uri="{BB962C8B-B14F-4D97-AF65-F5344CB8AC3E}">
        <p14:creationId xmlns:p14="http://schemas.microsoft.com/office/powerpoint/2010/main" val="4956471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posterior distribution</a:t>
            </a:r>
            <a:endParaRPr lang="en-US" dirty="0"/>
          </a:p>
        </p:txBody>
      </p:sp>
      <p:sp>
        <p:nvSpPr>
          <p:cNvPr id="3" name="Content Placeholder 2"/>
          <p:cNvSpPr>
            <a:spLocks noGrp="1"/>
          </p:cNvSpPr>
          <p:nvPr>
            <p:ph idx="1"/>
          </p:nvPr>
        </p:nvSpPr>
        <p:spPr>
          <a:xfrm>
            <a:off x="1128943" y="1524657"/>
            <a:ext cx="7048804" cy="4379976"/>
          </a:xfrm>
        </p:spPr>
        <p:txBody>
          <a:bodyPr/>
          <a:lstStyle/>
          <a:p>
            <a:pPr marL="0" indent="0">
              <a:buNone/>
            </a:pPr>
            <a:r>
              <a:rPr lang="en-US" dirty="0" smtClean="0"/>
              <a:t>Estimate distribution of values for </a:t>
            </a:r>
            <a:r>
              <a:rPr lang="en-US" i="1" dirty="0" smtClean="0"/>
              <a:t>parameters </a:t>
            </a:r>
            <a:r>
              <a:rPr lang="en-US" dirty="0" smtClean="0"/>
              <a:t>consistent with the data</a:t>
            </a:r>
          </a:p>
          <a:p>
            <a:pPr marL="0" indent="0">
              <a:buNone/>
            </a:pPr>
            <a:r>
              <a:rPr lang="en-US" dirty="0" smtClean="0"/>
              <a:t>In our example, β</a:t>
            </a:r>
            <a:r>
              <a:rPr lang="en-US" baseline="-25000" dirty="0" smtClean="0"/>
              <a:t>1</a:t>
            </a:r>
            <a:r>
              <a:rPr lang="en-US" dirty="0"/>
              <a:t>, β</a:t>
            </a:r>
            <a:r>
              <a:rPr lang="en-US" baseline="-25000" dirty="0"/>
              <a:t>0</a:t>
            </a:r>
            <a:r>
              <a:rPr lang="en-US" dirty="0"/>
              <a:t> </a:t>
            </a:r>
            <a:r>
              <a:rPr lang="en-US" dirty="0" smtClean="0"/>
              <a:t/>
            </a:r>
            <a:br>
              <a:rPr lang="en-US" dirty="0" smtClean="0"/>
            </a:br>
            <a:r>
              <a:rPr lang="en-US" dirty="0" smtClean="0"/>
              <a:t>and </a:t>
            </a:r>
            <a:r>
              <a:rPr lang="en-US" dirty="0" err="1" smtClean="0"/>
              <a:t>σ</a:t>
            </a:r>
            <a:endParaRPr lang="en-US" dirty="0" smtClean="0"/>
          </a:p>
          <a:p>
            <a:pPr lvl="1"/>
            <a:r>
              <a:rPr lang="en-US" dirty="0" smtClean="0"/>
              <a:t>Most credible value for </a:t>
            </a:r>
            <a:br>
              <a:rPr lang="en-US" dirty="0" smtClean="0"/>
            </a:br>
            <a:r>
              <a:rPr lang="en-US" dirty="0" smtClean="0"/>
              <a:t>slope is maximum of </a:t>
            </a:r>
            <a:br>
              <a:rPr lang="en-US" dirty="0" smtClean="0"/>
            </a:br>
            <a:r>
              <a:rPr lang="en-US" dirty="0" smtClean="0"/>
              <a:t>distribution (4.1) </a:t>
            </a:r>
          </a:p>
          <a:p>
            <a:pPr lvl="1"/>
            <a:r>
              <a:rPr lang="en-US" dirty="0" smtClean="0"/>
              <a:t>Can calculate the</a:t>
            </a:r>
            <a:br>
              <a:rPr lang="en-US" dirty="0" smtClean="0"/>
            </a:br>
            <a:r>
              <a:rPr lang="en-US" dirty="0" smtClean="0"/>
              <a:t>‘high density interval’ (HDI) </a:t>
            </a:r>
            <a:br>
              <a:rPr lang="en-US" dirty="0" smtClean="0"/>
            </a:br>
            <a:r>
              <a:rPr lang="en-US" dirty="0" smtClean="0"/>
              <a:t>(95% of the distribution)</a:t>
            </a:r>
          </a:p>
          <a:p>
            <a:pPr marL="0" indent="0">
              <a:buNone/>
            </a:pPr>
            <a:endParaRPr lang="en-US" dirty="0" smtClean="0"/>
          </a:p>
          <a:p>
            <a:endParaRPr lang="en-US" dirty="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113</a:t>
            </a:fld>
            <a:endParaRPr lang="en-US" dirty="0"/>
          </a:p>
        </p:txBody>
      </p:sp>
    </p:spTree>
    <p:extLst>
      <p:ext uri="{BB962C8B-B14F-4D97-AF65-F5344CB8AC3E}">
        <p14:creationId xmlns:p14="http://schemas.microsoft.com/office/powerpoint/2010/main" val="134230612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r>
              <a:rPr lang="en-US" dirty="0" smtClean="0"/>
              <a:t>Check the model (randomly generate simulated y values at selected x values many many times)</a:t>
            </a:r>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114</a:t>
            </a:fld>
            <a:endParaRPr lang="en-US" dirty="0"/>
          </a:p>
        </p:txBody>
      </p:sp>
    </p:spTree>
    <p:extLst>
      <p:ext uri="{BB962C8B-B14F-4D97-AF65-F5344CB8AC3E}">
        <p14:creationId xmlns:p14="http://schemas.microsoft.com/office/powerpoint/2010/main" val="7695611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steps</a:t>
            </a:r>
            <a:endParaRPr lang="en-US" dirty="0"/>
          </a:p>
        </p:txBody>
      </p:sp>
      <p:sp>
        <p:nvSpPr>
          <p:cNvPr id="3" name="Content Placeholder 2"/>
          <p:cNvSpPr>
            <a:spLocks noGrp="1"/>
          </p:cNvSpPr>
          <p:nvPr>
            <p:ph idx="1"/>
          </p:nvPr>
        </p:nvSpPr>
        <p:spPr/>
        <p:txBody>
          <a:bodyPr/>
          <a:lstStyle/>
          <a:p>
            <a:r>
              <a:rPr lang="en-US" dirty="0" smtClean="0"/>
              <a:t>Identify the data relevant to the question</a:t>
            </a:r>
          </a:p>
          <a:p>
            <a:r>
              <a:rPr lang="en-US" dirty="0" smtClean="0"/>
              <a:t>Define a descriptive model for the relevant data </a:t>
            </a:r>
          </a:p>
          <a:p>
            <a:r>
              <a:rPr lang="en-US" dirty="0" smtClean="0"/>
              <a:t>Specify a prior distribution</a:t>
            </a:r>
          </a:p>
          <a:p>
            <a:r>
              <a:rPr lang="en-US" dirty="0" smtClean="0"/>
              <a:t>Estimate the posterior distribution</a:t>
            </a:r>
          </a:p>
          <a:p>
            <a:r>
              <a:rPr lang="en-US" dirty="0" smtClean="0"/>
              <a:t>Check the model (randomly generate simulated y values at selected x values many many times)</a:t>
            </a:r>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115</a:t>
            </a:fld>
            <a:endParaRPr lang="en-US" dirty="0"/>
          </a:p>
        </p:txBody>
      </p:sp>
      <p:pic>
        <p:nvPicPr>
          <p:cNvPr id="7" name="Picture 6" descr="IMG_0217.JPG"/>
          <p:cNvPicPr>
            <a:picLocks noChangeAspect="1"/>
          </p:cNvPicPr>
          <p:nvPr/>
        </p:nvPicPr>
        <p:blipFill rotWithShape="1">
          <a:blip r:embed="rId3">
            <a:extLst>
              <a:ext uri="{28A0092B-C50C-407E-A947-70E740481C1C}">
                <a14:useLocalDpi xmlns:a14="http://schemas.microsoft.com/office/drawing/2010/main" val="0"/>
              </a:ext>
            </a:extLst>
          </a:blip>
          <a:srcRect l="26894"/>
          <a:stretch/>
        </p:blipFill>
        <p:spPr>
          <a:xfrm rot="5400000">
            <a:off x="4240628" y="563524"/>
            <a:ext cx="3692373" cy="3788058"/>
          </a:xfrm>
          <a:prstGeom prst="rect">
            <a:avLst/>
          </a:prstGeom>
        </p:spPr>
      </p:pic>
    </p:spTree>
    <p:extLst>
      <p:ext uri="{BB962C8B-B14F-4D97-AF65-F5344CB8AC3E}">
        <p14:creationId xmlns:p14="http://schemas.microsoft.com/office/powerpoint/2010/main" val="4220524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Reconsidering what we know about disease</a:t>
            </a:r>
            <a:endParaRPr lang="en-US" dirty="0"/>
          </a:p>
        </p:txBody>
      </p:sp>
      <p:graphicFrame>
        <p:nvGraphicFramePr>
          <p:cNvPr id="7" name="Content Placeholder 6"/>
          <p:cNvGraphicFramePr>
            <a:graphicFrameLocks noGrp="1"/>
          </p:cNvGraphicFramePr>
          <p:nvPr>
            <p:ph idx="1"/>
            <p:extLst/>
          </p:nvPr>
        </p:nvGraphicFramePr>
        <p:xfrm>
          <a:off x="302365" y="1847850"/>
          <a:ext cx="8345256" cy="3088649"/>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 + 99% hit rate</a:t>
                      </a:r>
                      <a:br>
                        <a:rPr lang="en-US" dirty="0" smtClean="0"/>
                      </a:br>
                      <a:r>
                        <a:rPr lang="en-US" dirty="0" smtClean="0"/>
                        <a:t>        ½</a:t>
                      </a:r>
                      <a:r>
                        <a:rPr lang="en-US" baseline="0" dirty="0" smtClean="0"/>
                        <a:t> %  false </a:t>
                      </a:r>
                      <a:r>
                        <a:rPr lang="en-US" baseline="0" dirty="0" err="1" smtClean="0"/>
                        <a:t>pos</a:t>
                      </a:r>
                      <a:endParaRPr lang="en-US" dirty="0" smtClean="0"/>
                    </a:p>
                  </a:txBody>
                  <a:tcPr/>
                </a:tc>
                <a:tc>
                  <a:txBody>
                    <a:bodyPr/>
                    <a:lstStyle/>
                    <a:p>
                      <a:endParaRPr lang="en-US" dirty="0" smtClean="0"/>
                    </a:p>
                  </a:txBody>
                  <a:tcPr/>
                </a:tc>
                <a:tc>
                  <a:txBody>
                    <a:bodyPr/>
                    <a:lstStyle/>
                    <a:p>
                      <a:endParaRPr lang="en-US" dirty="0"/>
                    </a:p>
                  </a:txBody>
                  <a:tcPr/>
                </a:tc>
                <a:tc>
                  <a:txBody>
                    <a:bodyPr/>
                    <a:lstStyle/>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116</a:t>
            </a:fld>
            <a:endParaRPr lang="en-US" dirty="0"/>
          </a:p>
        </p:txBody>
      </p:sp>
    </p:spTree>
    <p:extLst>
      <p:ext uri="{BB962C8B-B14F-4D97-AF65-F5344CB8AC3E}">
        <p14:creationId xmlns:p14="http://schemas.microsoft.com/office/powerpoint/2010/main" val="18004846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Reconsidering what we know about disease</a:t>
            </a:r>
            <a:endParaRPr lang="en-US" dirty="0"/>
          </a:p>
        </p:txBody>
      </p:sp>
      <p:graphicFrame>
        <p:nvGraphicFramePr>
          <p:cNvPr id="7" name="Content Placeholder 6"/>
          <p:cNvGraphicFramePr>
            <a:graphicFrameLocks noGrp="1"/>
          </p:cNvGraphicFramePr>
          <p:nvPr>
            <p:ph idx="1"/>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0.99 * 0.001</a:t>
                      </a:r>
                    </a:p>
                  </a:txBody>
                  <a:tcPr/>
                </a:tc>
                <a:tc>
                  <a:txBody>
                    <a:bodyPr/>
                    <a:lstStyle/>
                    <a:p>
                      <a:r>
                        <a:rPr lang="en-US" dirty="0" smtClean="0"/>
                        <a:t>P(+|healthy)(p(healthy)</a:t>
                      </a:r>
                      <a:r>
                        <a:rPr lang="en-US" baseline="0" dirty="0" smtClean="0"/>
                        <a:t>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0.99) * .001</a:t>
                      </a:r>
                      <a:endParaRPr lang="en-US" dirty="0" smtClean="0"/>
                    </a:p>
                  </a:txBody>
                  <a:tcPr/>
                </a:tc>
                <a:tc>
                  <a:txBody>
                    <a:bodyPr/>
                    <a:lstStyle/>
                    <a:p>
                      <a:r>
                        <a:rPr lang="en-US" dirty="0" smtClean="0"/>
                        <a:t>P(-|healthy)p(healthy) = (1 -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117</a:t>
            </a:fld>
            <a:endParaRPr lang="en-US" dirty="0"/>
          </a:p>
        </p:txBody>
      </p:sp>
    </p:spTree>
    <p:extLst>
      <p:ext uri="{BB962C8B-B14F-4D97-AF65-F5344CB8AC3E}">
        <p14:creationId xmlns:p14="http://schemas.microsoft.com/office/powerpoint/2010/main" val="22422255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07339" cy="990107"/>
          </a:xfrm>
        </p:spPr>
        <p:txBody>
          <a:bodyPr/>
          <a:lstStyle/>
          <a:p>
            <a:r>
              <a:rPr lang="en-US" dirty="0" smtClean="0"/>
              <a:t>Reconsidering what we know about disease: The impact of priors</a:t>
            </a:r>
            <a:endParaRPr lang="en-US" dirty="0"/>
          </a:p>
        </p:txBody>
      </p:sp>
      <p:graphicFrame>
        <p:nvGraphicFramePr>
          <p:cNvPr id="7" name="Content Placeholder 6"/>
          <p:cNvGraphicFramePr>
            <a:graphicFrameLocks noGrp="1"/>
          </p:cNvGraphicFramePr>
          <p:nvPr>
            <p:ph idx="1"/>
            <p:extLst/>
          </p:nvPr>
        </p:nvGraphicFramePr>
        <p:xfrm>
          <a:off x="302365" y="1847850"/>
          <a:ext cx="8345256" cy="3113853"/>
        </p:xfrm>
        <a:graphic>
          <a:graphicData uri="http://schemas.openxmlformats.org/drawingml/2006/table">
            <a:tbl>
              <a:tblPr firstRow="1" firstCol="1" bandRow="1">
                <a:tableStyleId>{5C22544A-7EE6-4342-B048-85BDC9FD1C3A}</a:tableStyleId>
              </a:tblPr>
              <a:tblGrid>
                <a:gridCol w="2086314"/>
                <a:gridCol w="1985697"/>
                <a:gridCol w="2660633"/>
                <a:gridCol w="1612612"/>
              </a:tblGrid>
              <a:tr h="772400">
                <a:tc>
                  <a:txBody>
                    <a:bodyPr/>
                    <a:lstStyle/>
                    <a:p>
                      <a:r>
                        <a:rPr lang="en-US" dirty="0" smtClean="0"/>
                        <a:t>Test Result</a:t>
                      </a:r>
                      <a:endParaRPr lang="en-US" dirty="0"/>
                    </a:p>
                  </a:txBody>
                  <a:tcPr/>
                </a:tc>
                <a:tc gridSpan="2">
                  <a:txBody>
                    <a:bodyPr/>
                    <a:lstStyle/>
                    <a:p>
                      <a:r>
                        <a:rPr lang="en-US" dirty="0" smtClean="0"/>
                        <a:t>Disease</a:t>
                      </a:r>
                      <a:endParaRPr lang="en-US" dirty="0"/>
                    </a:p>
                  </a:txBody>
                  <a:tcPr/>
                </a:tc>
                <a:tc hMerge="1">
                  <a:txBody>
                    <a:bodyPr/>
                    <a:lstStyle/>
                    <a:p>
                      <a:endParaRPr lang="en-US" dirty="0"/>
                    </a:p>
                  </a:txBody>
                  <a:tcPr/>
                </a:tc>
                <a:tc>
                  <a:txBody>
                    <a:bodyPr/>
                    <a:lstStyle/>
                    <a:p>
                      <a:r>
                        <a:rPr lang="en-US" dirty="0" smtClean="0"/>
                        <a:t>Marginal (test result)</a:t>
                      </a:r>
                      <a:endParaRPr lang="en-US" dirty="0"/>
                    </a:p>
                  </a:txBody>
                  <a:tcPr/>
                </a:tc>
              </a:tr>
              <a:tr h="614876">
                <a:tc>
                  <a:txBody>
                    <a:bodyPr/>
                    <a:lstStyle/>
                    <a:p>
                      <a:r>
                        <a:rPr lang="en-US" dirty="0" smtClean="0"/>
                        <a:t>T= +  99%</a:t>
                      </a:r>
                      <a:r>
                        <a:rPr lang="en-US" baseline="0" dirty="0" smtClean="0"/>
                        <a:t> hit rate</a:t>
                      </a:r>
                      <a:br>
                        <a:rPr lang="en-US" baseline="0" dirty="0" smtClean="0"/>
                      </a:br>
                      <a:r>
                        <a:rPr lang="en-US" baseline="0" dirty="0" smtClean="0"/>
                        <a:t>         </a:t>
                      </a:r>
                      <a:r>
                        <a:rPr lang="en-US" dirty="0" smtClean="0"/>
                        <a:t> ½</a:t>
                      </a:r>
                      <a:r>
                        <a:rPr lang="en-US" baseline="0" dirty="0" smtClean="0"/>
                        <a:t> %  false </a:t>
                      </a:r>
                      <a:r>
                        <a:rPr lang="en-US" baseline="0" dirty="0" err="1" smtClean="0"/>
                        <a:t>pos</a:t>
                      </a:r>
                      <a:endParaRPr lang="en-US" dirty="0"/>
                    </a:p>
                  </a:txBody>
                  <a:tcPr/>
                </a:tc>
                <a:tc>
                  <a:txBody>
                    <a:bodyPr/>
                    <a:lstStyle/>
                    <a:p>
                      <a:r>
                        <a:rPr lang="en-US" dirty="0" smtClean="0"/>
                        <a:t>P(+|sick)p(sick) = 0.99 * 0.001</a:t>
                      </a:r>
                    </a:p>
                  </a:txBody>
                  <a:tcPr/>
                </a:tc>
                <a:tc>
                  <a:txBody>
                    <a:bodyPr/>
                    <a:lstStyle/>
                    <a:p>
                      <a:r>
                        <a:rPr lang="en-US" dirty="0" smtClean="0"/>
                        <a:t>P(+|healthy)(p(healthy)</a:t>
                      </a:r>
                      <a:r>
                        <a:rPr lang="en-US" baseline="0" dirty="0" smtClean="0"/>
                        <a:t>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p>
                      <a:endParaRPr lang="en-US" dirty="0"/>
                    </a:p>
                  </a:txBody>
                  <a:tcPr/>
                </a:tc>
              </a:tr>
              <a:tr h="614876">
                <a:tc>
                  <a:txBody>
                    <a:bodyPr/>
                    <a:lstStyle/>
                    <a:p>
                      <a:r>
                        <a:rPr lang="en-US" dirty="0" smtClean="0"/>
                        <a:t>T =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P(-|sick)p(sick)</a:t>
                      </a:r>
                      <a:r>
                        <a:rPr lang="en-US" baseline="0" dirty="0" smtClean="0"/>
                        <a:t> = </a:t>
                      </a:r>
                      <a:br>
                        <a:rPr lang="en-US" baseline="0" dirty="0" smtClean="0"/>
                      </a:br>
                      <a:r>
                        <a:rPr lang="en-US" baseline="0" dirty="0" smtClean="0"/>
                        <a:t>(1 – 0.99) * .001</a:t>
                      </a:r>
                      <a:endParaRPr lang="en-US" dirty="0" smtClean="0"/>
                    </a:p>
                  </a:txBody>
                  <a:tcPr/>
                </a:tc>
                <a:tc>
                  <a:txBody>
                    <a:bodyPr/>
                    <a:lstStyle/>
                    <a:p>
                      <a:r>
                        <a:rPr lang="en-US" dirty="0" smtClean="0"/>
                        <a:t>P(-|healthy)p(healthy) = (1 - .05) * (1 - .001)</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∑p(-|</a:t>
                      </a:r>
                      <a:r>
                        <a:rPr lang="en-US" dirty="0" err="1" smtClean="0"/>
                        <a:t>θ</a:t>
                      </a:r>
                      <a:r>
                        <a:rPr lang="en-US" dirty="0" smtClean="0"/>
                        <a:t>)p(</a:t>
                      </a:r>
                      <a:r>
                        <a:rPr lang="en-US" dirty="0" err="1" smtClean="0"/>
                        <a:t>θ</a:t>
                      </a:r>
                      <a:r>
                        <a:rPr lang="en-US" dirty="0" smtClean="0"/>
                        <a:t>)</a:t>
                      </a:r>
                    </a:p>
                  </a:txBody>
                  <a:tcPr/>
                </a:tc>
              </a:tr>
              <a:tr h="1061293">
                <a:tc>
                  <a:txBody>
                    <a:bodyPr/>
                    <a:lstStyle/>
                    <a:p>
                      <a:r>
                        <a:rPr lang="en-US" dirty="0" smtClean="0"/>
                        <a:t>Marginal(disease)</a:t>
                      </a:r>
                      <a:endParaRPr lang="en-US" dirty="0"/>
                    </a:p>
                  </a:txBody>
                  <a:tcPr/>
                </a:tc>
                <a:tc>
                  <a:txBody>
                    <a:bodyPr/>
                    <a:lstStyle/>
                    <a:p>
                      <a:r>
                        <a:rPr lang="en-US" dirty="0" smtClean="0"/>
                        <a:t>P(sick) = .001</a:t>
                      </a:r>
                      <a:endParaRPr lang="en-US" dirty="0"/>
                    </a:p>
                  </a:txBody>
                  <a:tcPr/>
                </a:tc>
                <a:tc>
                  <a:txBody>
                    <a:bodyPr/>
                    <a:lstStyle/>
                    <a:p>
                      <a:r>
                        <a:rPr lang="en-US" dirty="0" smtClean="0"/>
                        <a:t>P(healthy) = 1 - .001</a:t>
                      </a:r>
                      <a:endParaRPr lang="en-US" dirty="0"/>
                    </a:p>
                  </a:txBody>
                  <a:tcPr/>
                </a:tc>
                <a:tc>
                  <a:txBody>
                    <a:bodyPr/>
                    <a:lstStyle/>
                    <a:p>
                      <a:r>
                        <a:rPr lang="en-US" dirty="0" smtClean="0"/>
                        <a:t>1</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118</a:t>
            </a:fld>
            <a:endParaRPr lang="en-US" dirty="0"/>
          </a:p>
        </p:txBody>
      </p:sp>
      <p:sp>
        <p:nvSpPr>
          <p:cNvPr id="3" name="TextBox 2"/>
          <p:cNvSpPr txBox="1"/>
          <p:nvPr/>
        </p:nvSpPr>
        <p:spPr>
          <a:xfrm>
            <a:off x="725674" y="5643615"/>
            <a:ext cx="6647298" cy="369332"/>
          </a:xfrm>
          <a:prstGeom prst="rect">
            <a:avLst/>
          </a:prstGeom>
          <a:noFill/>
        </p:spPr>
        <p:txBody>
          <a:bodyPr wrap="none" rtlCol="0">
            <a:spAutoFit/>
          </a:bodyPr>
          <a:lstStyle/>
          <a:p>
            <a:r>
              <a:rPr lang="en-US" dirty="0" smtClean="0"/>
              <a:t>P(</a:t>
            </a:r>
            <a:r>
              <a:rPr lang="en-US" dirty="0" err="1" smtClean="0"/>
              <a:t>θ</a:t>
            </a:r>
            <a:r>
              <a:rPr lang="en-US" dirty="0" smtClean="0"/>
              <a:t>=sick|+) =                                         =                                              = .019</a:t>
            </a:r>
            <a:endParaRPr lang="en-US" dirty="0"/>
          </a:p>
        </p:txBody>
      </p:sp>
      <p:sp>
        <p:nvSpPr>
          <p:cNvPr id="10" name="TextBox 9"/>
          <p:cNvSpPr txBox="1"/>
          <p:nvPr/>
        </p:nvSpPr>
        <p:spPr>
          <a:xfrm>
            <a:off x="1956109" y="5274283"/>
            <a:ext cx="2197800" cy="369332"/>
          </a:xfrm>
          <a:prstGeom prst="rect">
            <a:avLst/>
          </a:prstGeom>
          <a:noFill/>
        </p:spPr>
        <p:txBody>
          <a:bodyPr wrap="none" rtlCol="0">
            <a:spAutoFit/>
          </a:bodyPr>
          <a:lstStyle/>
          <a:p>
            <a:r>
              <a:rPr lang="en-US" dirty="0" smtClean="0"/>
              <a:t>P(+|</a:t>
            </a:r>
            <a:r>
              <a:rPr lang="en-US" dirty="0" err="1"/>
              <a:t>θ</a:t>
            </a:r>
            <a:r>
              <a:rPr lang="en-US" dirty="0"/>
              <a:t>=sick</a:t>
            </a:r>
            <a:r>
              <a:rPr lang="en-US" dirty="0" smtClean="0"/>
              <a:t>) p (</a:t>
            </a:r>
            <a:r>
              <a:rPr lang="en-US" dirty="0" err="1"/>
              <a:t>θ</a:t>
            </a:r>
            <a:r>
              <a:rPr lang="en-US" dirty="0"/>
              <a:t>=</a:t>
            </a:r>
            <a:r>
              <a:rPr lang="en-US" dirty="0" smtClean="0"/>
              <a:t>sick) </a:t>
            </a:r>
            <a:endParaRPr lang="en-US" dirty="0"/>
          </a:p>
        </p:txBody>
      </p:sp>
      <p:sp>
        <p:nvSpPr>
          <p:cNvPr id="11" name="Rectangle 10"/>
          <p:cNvSpPr/>
          <p:nvPr/>
        </p:nvSpPr>
        <p:spPr>
          <a:xfrm>
            <a:off x="2451076" y="5828221"/>
            <a:ext cx="1298816" cy="369332"/>
          </a:xfrm>
          <a:prstGeom prst="rect">
            <a:avLst/>
          </a:prstGeom>
        </p:spPr>
        <p:txBody>
          <a:bodyPr wrap="none">
            <a:spAutoFit/>
          </a:bodyPr>
          <a:lstStyle/>
          <a:p>
            <a:r>
              <a:rPr lang="en-US" dirty="0"/>
              <a:t>∑p(+|</a:t>
            </a:r>
            <a:r>
              <a:rPr lang="en-US" dirty="0" err="1"/>
              <a:t>θ</a:t>
            </a:r>
            <a:r>
              <a:rPr lang="en-US" dirty="0"/>
              <a:t>)p(</a:t>
            </a:r>
            <a:r>
              <a:rPr lang="en-US" dirty="0" err="1"/>
              <a:t>θ</a:t>
            </a:r>
            <a:r>
              <a:rPr lang="en-US" dirty="0"/>
              <a:t>)</a:t>
            </a:r>
          </a:p>
        </p:txBody>
      </p:sp>
      <p:cxnSp>
        <p:nvCxnSpPr>
          <p:cNvPr id="13" name="Straight Connector 12"/>
          <p:cNvCxnSpPr/>
          <p:nvPr/>
        </p:nvCxnSpPr>
        <p:spPr>
          <a:xfrm>
            <a:off x="2141484" y="5747597"/>
            <a:ext cx="1809409"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928222" y="5266333"/>
            <a:ext cx="1001145" cy="369332"/>
          </a:xfrm>
          <a:prstGeom prst="rect">
            <a:avLst/>
          </a:prstGeom>
          <a:noFill/>
        </p:spPr>
        <p:txBody>
          <a:bodyPr wrap="none" rtlCol="0">
            <a:spAutoFit/>
          </a:bodyPr>
          <a:lstStyle/>
          <a:p>
            <a:r>
              <a:rPr lang="en-US" dirty="0" smtClean="0"/>
              <a:t>.99*.001</a:t>
            </a:r>
            <a:endParaRPr lang="en-US" dirty="0"/>
          </a:p>
        </p:txBody>
      </p:sp>
      <p:sp>
        <p:nvSpPr>
          <p:cNvPr id="17" name="Rectangle 16"/>
          <p:cNvSpPr/>
          <p:nvPr/>
        </p:nvSpPr>
        <p:spPr>
          <a:xfrm>
            <a:off x="4214383" y="5831423"/>
            <a:ext cx="2364612" cy="369332"/>
          </a:xfrm>
          <a:prstGeom prst="rect">
            <a:avLst/>
          </a:prstGeom>
        </p:spPr>
        <p:txBody>
          <a:bodyPr wrap="none">
            <a:spAutoFit/>
          </a:bodyPr>
          <a:lstStyle/>
          <a:p>
            <a:r>
              <a:rPr lang="en-US" dirty="0" smtClean="0"/>
              <a:t>.99*.001 + .05*(1-.001)</a:t>
            </a:r>
            <a:endParaRPr lang="en-US" dirty="0"/>
          </a:p>
        </p:txBody>
      </p:sp>
      <p:cxnSp>
        <p:nvCxnSpPr>
          <p:cNvPr id="18" name="Straight Connector 17"/>
          <p:cNvCxnSpPr/>
          <p:nvPr/>
        </p:nvCxnSpPr>
        <p:spPr>
          <a:xfrm>
            <a:off x="4491684" y="5750799"/>
            <a:ext cx="18094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371296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a:t>
            </a:r>
            <a:r>
              <a:rPr lang="en-US" dirty="0" err="1"/>
              <a:t>θ</a:t>
            </a:r>
            <a:r>
              <a:rPr lang="en-US" dirty="0" smtClean="0"/>
              <a:t> </a:t>
            </a:r>
            <a:endParaRPr lang="en-US" dirty="0"/>
          </a:p>
        </p:txBody>
      </p:sp>
      <p:sp>
        <p:nvSpPr>
          <p:cNvPr id="3" name="Content Placeholder 2"/>
          <p:cNvSpPr>
            <a:spLocks noGrp="1"/>
          </p:cNvSpPr>
          <p:nvPr>
            <p:ph idx="1"/>
          </p:nvPr>
        </p:nvSpPr>
        <p:spPr/>
        <p:txBody>
          <a:bodyPr/>
          <a:lstStyle/>
          <a:p>
            <a:r>
              <a:rPr lang="en-US" dirty="0" smtClean="0"/>
              <a:t>Numerical approximation (sum over many discrete representative values instead of interval)</a:t>
            </a:r>
          </a:p>
          <a:p>
            <a:r>
              <a:rPr lang="en-US" dirty="0" smtClean="0"/>
              <a:t>Randomly sampling a large number of representative combinations of parameter values from the posterior distribution (Markov chain Monte Carlo methods)</a:t>
            </a:r>
          </a:p>
          <a:p>
            <a:r>
              <a:rPr lang="en-US" dirty="0" smtClean="0"/>
              <a:t>Regression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119</a:t>
            </a:fld>
            <a:endParaRPr lang="en-US" dirty="0"/>
          </a:p>
        </p:txBody>
      </p:sp>
    </p:spTree>
    <p:extLst>
      <p:ext uri="{BB962C8B-B14F-4D97-AF65-F5344CB8AC3E}">
        <p14:creationId xmlns:p14="http://schemas.microsoft.com/office/powerpoint/2010/main" val="1181383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pic>
        <p:nvPicPr>
          <p:cNvPr id="3" name="Picture 2"/>
          <p:cNvPicPr>
            <a:picLocks noChangeAspect="1"/>
          </p:cNvPicPr>
          <p:nvPr/>
        </p:nvPicPr>
        <p:blipFill>
          <a:blip r:embed="rId3"/>
          <a:stretch>
            <a:fillRect/>
          </a:stretch>
        </p:blipFill>
        <p:spPr>
          <a:xfrm>
            <a:off x="0" y="1631950"/>
            <a:ext cx="9144000" cy="4670059"/>
          </a:xfrm>
          <a:prstGeom prst="rect">
            <a:avLst/>
          </a:prstGeom>
        </p:spPr>
      </p:pic>
      <p:sp>
        <p:nvSpPr>
          <p:cNvPr id="5" name="TextBox 4"/>
          <p:cNvSpPr txBox="1"/>
          <p:nvPr/>
        </p:nvSpPr>
        <p:spPr>
          <a:xfrm>
            <a:off x="786147" y="634580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153626071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Statistical Regression </a:t>
            </a:r>
            <a:r>
              <a:rPr lang="en-US" sz="4000" dirty="0"/>
              <a:t>Analysis</a:t>
            </a:r>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dependent variable based on the value of at least one independent variable</a:t>
            </a:r>
          </a:p>
          <a:p>
            <a:pPr marL="693738" lvl="1" indent="-268288" defTabSz="852488">
              <a:spcBef>
                <a:spcPct val="30000"/>
              </a:spcBef>
            </a:pPr>
            <a:r>
              <a:rPr lang="en-US" dirty="0"/>
              <a:t>Explain the impact of changes in an independent variable on the dependent variable</a:t>
            </a:r>
          </a:p>
          <a:p>
            <a:pPr marL="320675" indent="-320675" defTabSz="852488">
              <a:spcBef>
                <a:spcPct val="30000"/>
              </a:spcBef>
              <a:buFontTx/>
              <a:buNone/>
            </a:pPr>
            <a:r>
              <a:rPr lang="en-US" dirty="0">
                <a:solidFill>
                  <a:schemeClr val="folHlink"/>
                </a:solidFill>
              </a:rPr>
              <a:t>Dependent variable:</a:t>
            </a:r>
            <a:r>
              <a:rPr lang="en-US" dirty="0"/>
              <a:t>  </a:t>
            </a:r>
            <a:r>
              <a:rPr lang="en-US" dirty="0" smtClean="0"/>
              <a:t/>
            </a:r>
            <a:br>
              <a:rPr lang="en-US" dirty="0" smtClean="0"/>
            </a:br>
            <a:r>
              <a:rPr lang="en-US" dirty="0" smtClean="0"/>
              <a:t>the </a:t>
            </a:r>
            <a:r>
              <a:rPr lang="en-US" dirty="0"/>
              <a:t>variable we wish to </a:t>
            </a:r>
            <a:r>
              <a:rPr lang="en-US" dirty="0" smtClean="0"/>
              <a:t>explain</a:t>
            </a:r>
            <a:endParaRPr lang="en-US" dirty="0"/>
          </a:p>
          <a:p>
            <a:pPr marL="320675" indent="-320675" defTabSz="852488">
              <a:spcBef>
                <a:spcPct val="30000"/>
              </a:spcBef>
              <a:buFontTx/>
              <a:buNone/>
            </a:pPr>
            <a:r>
              <a:rPr lang="en-US" dirty="0">
                <a:solidFill>
                  <a:schemeClr val="folHlink"/>
                </a:solidFill>
              </a:rPr>
              <a:t>Independent variable:</a:t>
            </a:r>
            <a:r>
              <a:rPr lang="en-US" dirty="0"/>
              <a:t>  </a:t>
            </a:r>
            <a:r>
              <a:rPr lang="en-US" dirty="0" smtClean="0"/>
              <a:t/>
            </a:r>
            <a:br>
              <a:rPr lang="en-US" dirty="0" smtClean="0"/>
            </a:br>
            <a:r>
              <a:rPr lang="en-US" dirty="0" smtClean="0"/>
              <a:t>the variable used </a:t>
            </a:r>
            <a:r>
              <a:rPr lang="en-US" dirty="0"/>
              <a:t>to </a:t>
            </a:r>
            <a:r>
              <a:rPr lang="en-US" dirty="0" smtClean="0"/>
              <a:t>do so</a:t>
            </a:r>
            <a:endParaRPr lang="en-US" dirty="0"/>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27677879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r>
              <a:rPr lang="en-US"/>
              <a:t>Relationship with correlation</a:t>
            </a:r>
          </a:p>
        </p:txBody>
      </p:sp>
      <p:sp>
        <p:nvSpPr>
          <p:cNvPr id="2" name="Content Placeholder 1"/>
          <p:cNvSpPr>
            <a:spLocks noGrp="1"/>
          </p:cNvSpPr>
          <p:nvPr>
            <p:ph idx="1"/>
          </p:nvPr>
        </p:nvSpPr>
        <p:spPr/>
        <p:txBody>
          <a:bodyPr/>
          <a:lstStyle/>
          <a:p>
            <a:pPr marL="0" indent="0">
              <a:buNone/>
            </a:pPr>
            <a:r>
              <a:rPr lang="en-US" dirty="0">
                <a:solidFill>
                  <a:schemeClr val="tx1"/>
                </a:solidFill>
                <a:cs typeface="Times New Roman" charset="0"/>
              </a:rPr>
              <a:t>In correlation, the two variables are treated as equals.  </a:t>
            </a:r>
            <a:endParaRPr lang="en-US" dirty="0" smtClean="0">
              <a:solidFill>
                <a:schemeClr val="tx1"/>
              </a:solidFill>
              <a:cs typeface="Times New Roman" charset="0"/>
            </a:endParaRPr>
          </a:p>
          <a:p>
            <a:pPr marL="0" indent="0">
              <a:buNone/>
            </a:pPr>
            <a:endParaRPr lang="en-US" dirty="0">
              <a:solidFill>
                <a:schemeClr val="tx1"/>
              </a:solidFill>
              <a:cs typeface="Times New Roman" charset="0"/>
            </a:endParaRPr>
          </a:p>
          <a:p>
            <a:pPr marL="0" indent="0">
              <a:buNone/>
            </a:pPr>
            <a:r>
              <a:rPr lang="en-US" dirty="0" smtClean="0">
                <a:solidFill>
                  <a:schemeClr val="tx1"/>
                </a:solidFill>
                <a:cs typeface="Times New Roman" charset="0"/>
              </a:rPr>
              <a:t>In </a:t>
            </a:r>
            <a:r>
              <a:rPr lang="en-US" dirty="0">
                <a:solidFill>
                  <a:schemeClr val="tx1"/>
                </a:solidFill>
                <a:cs typeface="Times New Roman" charset="0"/>
              </a:rPr>
              <a:t>regression, one variable is considered independent (=predictor) variable (</a:t>
            </a:r>
            <a:r>
              <a:rPr lang="en-US" i="1" dirty="0">
                <a:solidFill>
                  <a:schemeClr val="tx1"/>
                </a:solidFill>
                <a:cs typeface="Times New Roman" charset="0"/>
              </a:rPr>
              <a:t>X</a:t>
            </a:r>
            <a:r>
              <a:rPr lang="en-US" dirty="0">
                <a:solidFill>
                  <a:schemeClr val="tx1"/>
                </a:solidFill>
                <a:cs typeface="Times New Roman" charset="0"/>
              </a:rPr>
              <a:t>) and the other the dependent (=outcome) variable </a:t>
            </a:r>
            <a:r>
              <a:rPr lang="en-US" i="1" dirty="0">
                <a:solidFill>
                  <a:schemeClr val="tx1"/>
                </a:solidFill>
                <a:cs typeface="Times New Roman" charset="0"/>
              </a:rPr>
              <a:t>Y</a:t>
            </a:r>
            <a:r>
              <a:rPr lang="en-US" dirty="0">
                <a:solidFill>
                  <a:schemeClr val="tx1"/>
                </a:solidFill>
                <a:cs typeface="Times New Roman" charset="0"/>
              </a:rPr>
              <a:t>.</a:t>
            </a:r>
            <a:r>
              <a:rPr lang="en-US" dirty="0">
                <a:solidFill>
                  <a:schemeClr val="tx1"/>
                </a:solidFill>
              </a:rPr>
              <a:t> </a:t>
            </a:r>
          </a:p>
          <a:p>
            <a:pPr marL="0" indent="0">
              <a:buNone/>
            </a:pPr>
            <a:endParaRPr lang="en-US" dirty="0"/>
          </a:p>
        </p:txBody>
      </p:sp>
    </p:spTree>
    <p:extLst>
      <p:ext uri="{BB962C8B-B14F-4D97-AF65-F5344CB8AC3E}">
        <p14:creationId xmlns:p14="http://schemas.microsoft.com/office/powerpoint/2010/main" val="11646403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defTabSz="852488"/>
            <a:r>
              <a:rPr lang="en-US" sz="4000" dirty="0" smtClean="0"/>
              <a:t>Regression in Machine Learning</a:t>
            </a:r>
            <a:endParaRPr lang="en-US" sz="4000" dirty="0"/>
          </a:p>
        </p:txBody>
      </p:sp>
      <p:sp>
        <p:nvSpPr>
          <p:cNvPr id="21507" name="Rectangle 3"/>
          <p:cNvSpPr>
            <a:spLocks noGrp="1" noChangeArrowheads="1"/>
          </p:cNvSpPr>
          <p:nvPr>
            <p:ph type="body" idx="1"/>
          </p:nvPr>
        </p:nvSpPr>
        <p:spPr>
          <a:xfrm>
            <a:off x="762000" y="1371600"/>
            <a:ext cx="7620000" cy="4724400"/>
          </a:xfrm>
        </p:spPr>
        <p:txBody>
          <a:bodyPr/>
          <a:lstStyle/>
          <a:p>
            <a:pPr marL="320675" indent="-320675" defTabSz="852488">
              <a:spcBef>
                <a:spcPct val="30000"/>
              </a:spcBef>
            </a:pPr>
            <a:r>
              <a:rPr lang="en-US" dirty="0">
                <a:solidFill>
                  <a:schemeClr val="folHlink"/>
                </a:solidFill>
              </a:rPr>
              <a:t>Regression analysis</a:t>
            </a:r>
            <a:r>
              <a:rPr lang="en-US" dirty="0"/>
              <a:t> is used to:</a:t>
            </a:r>
          </a:p>
          <a:p>
            <a:pPr marL="693738" lvl="1" indent="-268288" defTabSz="852488">
              <a:spcBef>
                <a:spcPct val="30000"/>
              </a:spcBef>
            </a:pPr>
            <a:r>
              <a:rPr lang="en-US" dirty="0"/>
              <a:t>Predict the value of a </a:t>
            </a:r>
            <a:r>
              <a:rPr lang="en-US" dirty="0" smtClean="0"/>
              <a:t>continues variable </a:t>
            </a:r>
            <a:r>
              <a:rPr lang="en-US" dirty="0"/>
              <a:t>based on the value of </a:t>
            </a:r>
            <a:r>
              <a:rPr lang="en-US" dirty="0" smtClean="0"/>
              <a:t>one or more </a:t>
            </a:r>
            <a:r>
              <a:rPr lang="en-US" i="1" dirty="0" smtClean="0"/>
              <a:t>features</a:t>
            </a:r>
            <a:endParaRPr lang="en-US" dirty="0"/>
          </a:p>
          <a:p>
            <a:pPr marL="320675" indent="-320675" defTabSz="852488">
              <a:spcBef>
                <a:spcPct val="30000"/>
              </a:spcBef>
              <a:buFontTx/>
              <a:buNone/>
            </a:pPr>
            <a:r>
              <a:rPr lang="en-US" dirty="0" smtClean="0">
                <a:solidFill>
                  <a:schemeClr val="folHlink"/>
                </a:solidFill>
              </a:rPr>
              <a:t>Dependent </a:t>
            </a:r>
            <a:r>
              <a:rPr lang="en-US" dirty="0">
                <a:solidFill>
                  <a:schemeClr val="folHlink"/>
                </a:solidFill>
              </a:rPr>
              <a:t>variable:</a:t>
            </a:r>
            <a:r>
              <a:rPr lang="en-US" dirty="0"/>
              <a:t>  </a:t>
            </a:r>
            <a:r>
              <a:rPr lang="en-US" dirty="0" smtClean="0"/>
              <a:t/>
            </a:r>
            <a:br>
              <a:rPr lang="en-US" dirty="0" smtClean="0"/>
            </a:br>
            <a:r>
              <a:rPr lang="en-US" dirty="0" smtClean="0"/>
              <a:t>the outcome we </a:t>
            </a:r>
            <a:r>
              <a:rPr lang="en-US" dirty="0"/>
              <a:t>wish to </a:t>
            </a:r>
            <a:r>
              <a:rPr lang="en-US" dirty="0" smtClean="0"/>
              <a:t>predict</a:t>
            </a:r>
            <a:endParaRPr lang="en-US" dirty="0"/>
          </a:p>
          <a:p>
            <a:pPr marL="320675" indent="-320675" defTabSz="852488">
              <a:spcBef>
                <a:spcPct val="30000"/>
              </a:spcBef>
              <a:buFontTx/>
              <a:buNone/>
            </a:pPr>
            <a:r>
              <a:rPr lang="en-US" dirty="0" smtClean="0">
                <a:solidFill>
                  <a:schemeClr val="folHlink"/>
                </a:solidFill>
              </a:rPr>
              <a:t>Features:</a:t>
            </a:r>
            <a:r>
              <a:rPr lang="en-US" dirty="0" smtClean="0"/>
              <a:t>  </a:t>
            </a:r>
            <a:br>
              <a:rPr lang="en-US" dirty="0" smtClean="0"/>
            </a:br>
            <a:r>
              <a:rPr lang="en-US" dirty="0" smtClean="0"/>
              <a:t>summaries of information about things we measured that should predict the outcome</a:t>
            </a:r>
            <a:endParaRPr lang="en-US" dirty="0"/>
          </a:p>
        </p:txBody>
      </p:sp>
    </p:spTree>
    <p:extLst>
      <p:ext uri="{BB962C8B-B14F-4D97-AF65-F5344CB8AC3E}">
        <p14:creationId xmlns:p14="http://schemas.microsoft.com/office/powerpoint/2010/main" val="194448772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Simple Linear Regression Model</a:t>
            </a:r>
          </a:p>
        </p:txBody>
      </p:sp>
      <p:sp>
        <p:nvSpPr>
          <p:cNvPr id="22531" name="Rectangle 3"/>
          <p:cNvSpPr>
            <a:spLocks noGrp="1" noChangeArrowheads="1"/>
          </p:cNvSpPr>
          <p:nvPr>
            <p:ph type="body" idx="1"/>
          </p:nvPr>
        </p:nvSpPr>
        <p:spPr>
          <a:xfrm>
            <a:off x="1311275" y="1768475"/>
            <a:ext cx="7064375" cy="3817938"/>
          </a:xfrm>
        </p:spPr>
        <p:txBody>
          <a:bodyPr/>
          <a:lstStyle/>
          <a:p>
            <a:pPr marL="0" indent="0" defTabSz="852488">
              <a:spcBef>
                <a:spcPct val="45000"/>
              </a:spcBef>
              <a:buNone/>
            </a:pPr>
            <a:r>
              <a:rPr lang="en-US" dirty="0"/>
              <a:t>Only </a:t>
            </a:r>
            <a:r>
              <a:rPr lang="en-US" b="1" dirty="0">
                <a:solidFill>
                  <a:schemeClr val="folHlink"/>
                </a:solidFill>
              </a:rPr>
              <a:t>one</a:t>
            </a:r>
            <a:r>
              <a:rPr lang="en-US" dirty="0">
                <a:solidFill>
                  <a:schemeClr val="folHlink"/>
                </a:solidFill>
              </a:rPr>
              <a:t> independent variable</a:t>
            </a:r>
            <a:r>
              <a:rPr lang="en-US" dirty="0"/>
              <a:t>, x</a:t>
            </a:r>
          </a:p>
          <a:p>
            <a:pPr marL="0" indent="0" defTabSz="852488">
              <a:spcBef>
                <a:spcPct val="45000"/>
              </a:spcBef>
              <a:buNone/>
            </a:pPr>
            <a:r>
              <a:rPr lang="en-US" dirty="0"/>
              <a:t>Relationship </a:t>
            </a:r>
            <a:r>
              <a:rPr lang="en-US" dirty="0" smtClean="0"/>
              <a:t>between x and </a:t>
            </a:r>
            <a:r>
              <a:rPr lang="en-US" dirty="0"/>
              <a:t>y </a:t>
            </a:r>
            <a:r>
              <a:rPr lang="en-US" dirty="0" smtClean="0"/>
              <a:t>is </a:t>
            </a:r>
            <a:r>
              <a:rPr lang="en-US" dirty="0"/>
              <a:t>described by a linear function</a:t>
            </a:r>
          </a:p>
          <a:p>
            <a:pPr marL="0" indent="0" defTabSz="852488">
              <a:spcBef>
                <a:spcPct val="45000"/>
              </a:spcBef>
              <a:buNone/>
            </a:pPr>
            <a:r>
              <a:rPr lang="en-US" dirty="0"/>
              <a:t>Changes </a:t>
            </a:r>
            <a:r>
              <a:rPr lang="en-US" dirty="0" smtClean="0"/>
              <a:t>in y </a:t>
            </a:r>
            <a:r>
              <a:rPr lang="en-US" dirty="0"/>
              <a:t>are assumed to be caused by changes in  x</a:t>
            </a:r>
          </a:p>
        </p:txBody>
      </p:sp>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5990876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extLst/>
          </p:nvPr>
        </p:nvGraphicFramePr>
        <p:xfrm>
          <a:off x="1981200" y="3429000"/>
          <a:ext cx="5410200" cy="1217613"/>
        </p:xfrm>
        <a:graphic>
          <a:graphicData uri="http://schemas.openxmlformats.org/presentationml/2006/ole">
            <mc:AlternateContent xmlns:mc="http://schemas.openxmlformats.org/markup-compatibility/2006">
              <mc:Choice xmlns:v="urn:schemas-microsoft-com:vml" Requires="v">
                <p:oleObj spid="_x0000_s1043"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29000"/>
                        <a:ext cx="5410200" cy="1217613"/>
                      </a:xfrm>
                      <a:prstGeom prst="rect">
                        <a:avLst/>
                      </a:prstGeom>
                      <a:noFill/>
                      <a:ln w="9525">
                        <a:solidFill>
                          <a:srgbClr val="FFFFFF"/>
                        </a:solidFill>
                        <a:miter lim="800000"/>
                        <a:headEnd/>
                        <a:tailEnd/>
                      </a:ln>
                      <a:effectLst/>
                    </p:spPr>
                  </p:pic>
                </p:oleObj>
              </mc:Fallback>
            </mc:AlternateContent>
          </a:graphicData>
        </a:graphic>
      </p:graphicFrame>
      <p:sp>
        <p:nvSpPr>
          <p:cNvPr id="24579" name="Text Box 3"/>
          <p:cNvSpPr txBox="1">
            <a:spLocks noChangeArrowheads="1"/>
          </p:cNvSpPr>
          <p:nvPr/>
        </p:nvSpPr>
        <p:spPr bwMode="auto">
          <a:xfrm>
            <a:off x="3581400" y="4800600"/>
            <a:ext cx="22161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Linear component</a:t>
            </a:r>
          </a:p>
        </p:txBody>
      </p:sp>
      <p:sp>
        <p:nvSpPr>
          <p:cNvPr id="24580" name="Rectangle 4"/>
          <p:cNvSpPr>
            <a:spLocks noGrp="1" noChangeArrowheads="1"/>
          </p:cNvSpPr>
          <p:nvPr>
            <p:ph type="title"/>
          </p:nvPr>
        </p:nvSpPr>
        <p:spPr/>
        <p:txBody>
          <a:bodyPr/>
          <a:lstStyle/>
          <a:p>
            <a:r>
              <a:rPr lang="en-US"/>
              <a:t>Population Linear Regression</a:t>
            </a:r>
          </a:p>
        </p:txBody>
      </p:sp>
      <p:sp>
        <p:nvSpPr>
          <p:cNvPr id="24581" name="Rectangle 5"/>
          <p:cNvSpPr>
            <a:spLocks noChangeArrowheads="1"/>
          </p:cNvSpPr>
          <p:nvPr/>
        </p:nvSpPr>
        <p:spPr bwMode="auto">
          <a:xfrm>
            <a:off x="533400" y="1711325"/>
            <a:ext cx="4724400" cy="46672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488" tIns="44450" rIns="90488" bIns="44450">
            <a:spAutoFit/>
          </a:bodyPr>
          <a:lstStyle/>
          <a:p>
            <a:pPr eaLnBrk="0" hangingPunct="0">
              <a:spcBef>
                <a:spcPct val="50000"/>
              </a:spcBef>
            </a:pPr>
            <a:r>
              <a:rPr lang="en-US" sz="2400"/>
              <a:t>The population regression model:</a:t>
            </a:r>
          </a:p>
        </p:txBody>
      </p:sp>
      <p:sp>
        <p:nvSpPr>
          <p:cNvPr id="24582" name="Rectangle 6"/>
          <p:cNvSpPr>
            <a:spLocks noChangeArrowheads="1"/>
          </p:cNvSpPr>
          <p:nvPr/>
        </p:nvSpPr>
        <p:spPr bwMode="auto">
          <a:xfrm>
            <a:off x="2133600" y="2514600"/>
            <a:ext cx="1524000" cy="698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a:t>
            </a:r>
            <a:br>
              <a:rPr lang="en-US" sz="2000"/>
            </a:br>
            <a:r>
              <a:rPr lang="en-US" sz="2000"/>
              <a:t>y  intercept </a:t>
            </a:r>
          </a:p>
        </p:txBody>
      </p:sp>
      <p:sp>
        <p:nvSpPr>
          <p:cNvPr id="24583" name="Rectangle 7"/>
          <p:cNvSpPr>
            <a:spLocks noChangeArrowheads="1"/>
          </p:cNvSpPr>
          <p:nvPr/>
        </p:nvSpPr>
        <p:spPr bwMode="auto">
          <a:xfrm>
            <a:off x="3886200" y="2362200"/>
            <a:ext cx="1447800" cy="1003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Population Slope</a:t>
            </a:r>
            <a:br>
              <a:rPr lang="en-US" sz="2000"/>
            </a:br>
            <a:r>
              <a:rPr lang="en-US" sz="2000"/>
              <a:t>Coefficient </a:t>
            </a:r>
          </a:p>
        </p:txBody>
      </p:sp>
      <p:sp>
        <p:nvSpPr>
          <p:cNvPr id="24584" name="Rectangle 8"/>
          <p:cNvSpPr>
            <a:spLocks noChangeArrowheads="1"/>
          </p:cNvSpPr>
          <p:nvPr/>
        </p:nvSpPr>
        <p:spPr bwMode="auto">
          <a:xfrm>
            <a:off x="7772400" y="2286000"/>
            <a:ext cx="1147763" cy="1308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Random Error term, or residual</a:t>
            </a:r>
          </a:p>
        </p:txBody>
      </p:sp>
      <p:sp>
        <p:nvSpPr>
          <p:cNvPr id="24585" name="Rectangle 9"/>
          <p:cNvSpPr>
            <a:spLocks noChangeArrowheads="1"/>
          </p:cNvSpPr>
          <p:nvPr/>
        </p:nvSpPr>
        <p:spPr bwMode="auto">
          <a:xfrm>
            <a:off x="152400" y="3124200"/>
            <a:ext cx="1838325"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t>Dependent </a:t>
            </a:r>
            <a:r>
              <a:rPr lang="en-US" sz="2000" dirty="0" smtClean="0"/>
              <a:t>Variable </a:t>
            </a:r>
            <a:endParaRPr lang="en-US" sz="2000" dirty="0"/>
          </a:p>
        </p:txBody>
      </p:sp>
      <p:sp>
        <p:nvSpPr>
          <p:cNvPr id="24586" name="Line 10"/>
          <p:cNvSpPr>
            <a:spLocks noChangeShapeType="1"/>
          </p:cNvSpPr>
          <p:nvPr/>
        </p:nvSpPr>
        <p:spPr bwMode="auto">
          <a:xfrm>
            <a:off x="2971800" y="3200400"/>
            <a:ext cx="461963" cy="59055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7" name="Line 11"/>
          <p:cNvSpPr>
            <a:spLocks noChangeShapeType="1"/>
          </p:cNvSpPr>
          <p:nvPr/>
        </p:nvSpPr>
        <p:spPr bwMode="auto">
          <a:xfrm>
            <a:off x="1524000" y="3505200"/>
            <a:ext cx="609600" cy="3810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8" name="Line 12"/>
          <p:cNvSpPr>
            <a:spLocks noChangeShapeType="1"/>
          </p:cNvSpPr>
          <p:nvPr/>
        </p:nvSpPr>
        <p:spPr bwMode="auto">
          <a:xfrm flipH="1">
            <a:off x="5943600" y="3200400"/>
            <a:ext cx="0" cy="60960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89" name="Line 13"/>
          <p:cNvSpPr>
            <a:spLocks noChangeShapeType="1"/>
          </p:cNvSpPr>
          <p:nvPr/>
        </p:nvSpPr>
        <p:spPr bwMode="auto">
          <a:xfrm rot="20940815" flipH="1">
            <a:off x="7162800" y="3444875"/>
            <a:ext cx="617538" cy="29845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0" name="Rectangle 14"/>
          <p:cNvSpPr>
            <a:spLocks noChangeArrowheads="1"/>
          </p:cNvSpPr>
          <p:nvPr/>
        </p:nvSpPr>
        <p:spPr bwMode="auto">
          <a:xfrm>
            <a:off x="5638800" y="2514600"/>
            <a:ext cx="1604963" cy="698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Independent Variable</a:t>
            </a:r>
          </a:p>
        </p:txBody>
      </p:sp>
      <p:sp>
        <p:nvSpPr>
          <p:cNvPr id="24591" name="AutoShape 15"/>
          <p:cNvSpPr>
            <a:spLocks/>
          </p:cNvSpPr>
          <p:nvPr/>
        </p:nvSpPr>
        <p:spPr bwMode="auto">
          <a:xfrm rot="16200000" flipV="1">
            <a:off x="4569619" y="3431381"/>
            <a:ext cx="228600" cy="2662238"/>
          </a:xfrm>
          <a:prstGeom prst="leftBrace">
            <a:avLst>
              <a:gd name="adj1" fmla="val 97049"/>
              <a:gd name="adj2" fmla="val 50000"/>
            </a:avLst>
          </a:prstGeom>
          <a:noFill/>
          <a:ln w="38100">
            <a:solidFill>
              <a:schemeClr val="fo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2" name="Line 16"/>
          <p:cNvSpPr>
            <a:spLocks noChangeShapeType="1"/>
          </p:cNvSpPr>
          <p:nvPr/>
        </p:nvSpPr>
        <p:spPr bwMode="auto">
          <a:xfrm rot="-659185">
            <a:off x="4792663" y="3292475"/>
            <a:ext cx="227012" cy="396875"/>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3" name="AutoShape 17"/>
          <p:cNvSpPr>
            <a:spLocks/>
          </p:cNvSpPr>
          <p:nvPr/>
        </p:nvSpPr>
        <p:spPr bwMode="auto">
          <a:xfrm rot="16200000" flipV="1">
            <a:off x="6896100" y="4289425"/>
            <a:ext cx="228600" cy="914400"/>
          </a:xfrm>
          <a:prstGeom prst="leftBrace">
            <a:avLst>
              <a:gd name="adj1" fmla="val 33333"/>
              <a:gd name="adj2" fmla="val 50000"/>
            </a:avLst>
          </a:prstGeom>
          <a:noFill/>
          <a:ln w="38100">
            <a:solidFill>
              <a:schemeClr val="fo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94" name="Text Box 18"/>
          <p:cNvSpPr txBox="1">
            <a:spLocks noChangeArrowheads="1"/>
          </p:cNvSpPr>
          <p:nvPr/>
        </p:nvSpPr>
        <p:spPr bwMode="auto">
          <a:xfrm>
            <a:off x="6248400" y="4860925"/>
            <a:ext cx="17780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Random Error</a:t>
            </a:r>
          </a:p>
          <a:p>
            <a:pPr eaLnBrk="0" hangingPunct="0"/>
            <a:r>
              <a:rPr lang="en-US" sz="2000"/>
              <a:t> component</a:t>
            </a:r>
          </a:p>
        </p:txBody>
      </p:sp>
      <p:sp>
        <p:nvSpPr>
          <p:cNvPr id="19" name="Rectangle 18"/>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46267876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28" name="Rectangle 4"/>
          <p:cNvSpPr>
            <a:spLocks noGrp="1" noChangeArrowheads="1"/>
          </p:cNvSpPr>
          <p:nvPr>
            <p:ph type="title"/>
          </p:nvPr>
        </p:nvSpPr>
        <p:spPr/>
        <p:txBody>
          <a:bodyPr/>
          <a:lstStyle/>
          <a:p>
            <a:r>
              <a:rPr lang="en-US"/>
              <a:t>Population Linear Regression</a:t>
            </a:r>
          </a:p>
        </p:txBody>
      </p:sp>
      <p:sp>
        <p:nvSpPr>
          <p:cNvPr id="2663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9"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26660"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1"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2"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5" name="Rectangle 41"/>
          <p:cNvSpPr>
            <a:spLocks noChangeArrowheads="1"/>
          </p:cNvSpPr>
          <p:nvPr/>
        </p:nvSpPr>
        <p:spPr bwMode="auto">
          <a:xfrm>
            <a:off x="304800" y="3657600"/>
            <a:ext cx="1981200" cy="698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a:t>Predicted Value of y for x</a:t>
            </a:r>
            <a:r>
              <a:rPr lang="en-US" sz="2000" baseline="-25000"/>
              <a:t>i</a:t>
            </a:r>
            <a:r>
              <a:rPr lang="en-US" sz="2000"/>
              <a:t> </a:t>
            </a:r>
          </a:p>
        </p:txBody>
      </p:sp>
      <p:graphicFrame>
        <p:nvGraphicFramePr>
          <p:cNvPr id="26666" name="Object 42"/>
          <p:cNvGraphicFramePr>
            <a:graphicFrameLocks noChangeAspect="1"/>
          </p:cNvGraphicFramePr>
          <p:nvPr>
            <p:extLst/>
          </p:nvPr>
        </p:nvGraphicFramePr>
        <p:xfrm>
          <a:off x="3919538" y="1524000"/>
          <a:ext cx="3448050" cy="776288"/>
        </p:xfrm>
        <a:graphic>
          <a:graphicData uri="http://schemas.openxmlformats.org/presentationml/2006/ole">
            <mc:AlternateContent xmlns:mc="http://schemas.openxmlformats.org/markup-compatibility/2006">
              <mc:Choice xmlns:v="urn:schemas-microsoft-com:vml" Requires="v">
                <p:oleObj spid="_x0000_s321555" name="Equation" r:id="rId3" imgW="1015920" imgH="228600" progId="Equation.3">
                  <p:embed/>
                </p:oleObj>
              </mc:Choice>
              <mc:Fallback>
                <p:oleObj name="Equation" r:id="rId3" imgW="1015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538" y="1524000"/>
                        <a:ext cx="3448050" cy="7762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26667"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0" name="Line 46"/>
          <p:cNvSpPr>
            <a:spLocks noChangeShapeType="1"/>
          </p:cNvSpPr>
          <p:nvPr/>
        </p:nvSpPr>
        <p:spPr bwMode="auto">
          <a:xfrm>
            <a:off x="6629400" y="2286000"/>
            <a:ext cx="838200" cy="762000"/>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1" name="Rectangle 47"/>
          <p:cNvSpPr>
            <a:spLocks noChangeArrowheads="1"/>
          </p:cNvSpPr>
          <p:nvPr/>
        </p:nvSpPr>
        <p:spPr bwMode="auto">
          <a:xfrm>
            <a:off x="7010400" y="3200400"/>
            <a:ext cx="16764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400"/>
              <a:t>Slope = </a:t>
            </a:r>
            <a:r>
              <a:rPr lang="el-GR" sz="2400">
                <a:cs typeface="Arial" charset="0"/>
              </a:rPr>
              <a:t>β</a:t>
            </a:r>
            <a:r>
              <a:rPr lang="en-US" sz="2400" baseline="-25000">
                <a:cs typeface="Arial" charset="0"/>
              </a:rPr>
              <a:t>1</a:t>
            </a:r>
            <a:endParaRPr lang="el-GR" sz="2400" baseline="-25000">
              <a:cs typeface="Arial" charset="0"/>
            </a:endParaRPr>
          </a:p>
        </p:txBody>
      </p:sp>
      <p:sp>
        <p:nvSpPr>
          <p:cNvPr id="26672"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a:cs typeface="Arial" charset="0"/>
              </a:rPr>
              <a:t>β</a:t>
            </a:r>
            <a:r>
              <a:rPr lang="en-US" sz="2000" baseline="-25000" dirty="0">
                <a:cs typeface="Arial" charset="0"/>
              </a:rPr>
              <a:t>0</a:t>
            </a:r>
            <a:r>
              <a:rPr lang="en-US" sz="2000" dirty="0"/>
              <a:t>  </a:t>
            </a:r>
          </a:p>
        </p:txBody>
      </p:sp>
      <p:sp>
        <p:nvSpPr>
          <p:cNvPr id="26673" name="Text Box 49"/>
          <p:cNvSpPr txBox="1">
            <a:spLocks noChangeArrowheads="1"/>
          </p:cNvSpPr>
          <p:nvPr/>
        </p:nvSpPr>
        <p:spPr bwMode="auto">
          <a:xfrm>
            <a:off x="4267200" y="3124200"/>
            <a:ext cx="533400" cy="5794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a:cs typeface="Arial" charset="0"/>
              </a:rPr>
              <a:t>ε</a:t>
            </a:r>
            <a:r>
              <a:rPr lang="en-US" sz="3200" baseline="-25000">
                <a:cs typeface="Arial" charset="0"/>
              </a:rPr>
              <a:t>i</a:t>
            </a:r>
            <a:endParaRPr lang="el-GR" sz="3200" baseline="-25000">
              <a:cs typeface="Arial" charset="0"/>
            </a:endParaRPr>
          </a:p>
        </p:txBody>
      </p:sp>
      <p:sp>
        <p:nvSpPr>
          <p:cNvPr id="50" name="Rectangle 47"/>
          <p:cNvSpPr>
            <a:spLocks noChangeArrowheads="1"/>
          </p:cNvSpPr>
          <p:nvPr/>
        </p:nvSpPr>
        <p:spPr bwMode="auto">
          <a:xfrm>
            <a:off x="5970588" y="4356100"/>
            <a:ext cx="2832100"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x-none" sz="2400" dirty="0" smtClean="0"/>
              <a:t>Regression Line</a:t>
            </a:r>
            <a:endParaRPr lang="el-GR" sz="2400" baseline="-25000" dirty="0">
              <a:cs typeface="Arial" charset="0"/>
            </a:endParaRPr>
          </a:p>
        </p:txBody>
      </p:sp>
      <p:sp>
        <p:nvSpPr>
          <p:cNvPr id="51" name="Line 3"/>
          <p:cNvSpPr>
            <a:spLocks noChangeShapeType="1"/>
          </p:cNvSpPr>
          <p:nvPr/>
        </p:nvSpPr>
        <p:spPr bwMode="auto">
          <a:xfrm flipH="1" flipV="1">
            <a:off x="5400674" y="3786188"/>
            <a:ext cx="569913" cy="728662"/>
          </a:xfrm>
          <a:prstGeom prst="line">
            <a:avLst/>
          </a:prstGeom>
          <a:noFill/>
          <a:ln w="19050">
            <a:solidFill>
              <a:schemeClr val="tx1"/>
            </a:solidFill>
            <a:miter lim="800000"/>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2" name="Rectangle 51"/>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9669614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Estimated Regression </a:t>
            </a:r>
            <a:r>
              <a:rPr lang="en-US" dirty="0"/>
              <a:t>M</a:t>
            </a:r>
            <a:r>
              <a:rPr lang="en-US" dirty="0" smtClean="0"/>
              <a:t>odel</a:t>
            </a:r>
            <a:endParaRPr lang="en-US" dirty="0"/>
          </a:p>
        </p:txBody>
      </p:sp>
      <p:sp>
        <p:nvSpPr>
          <p:cNvPr id="26631" name="Line 7"/>
          <p:cNvSpPr>
            <a:spLocks noChangeShapeType="1"/>
          </p:cNvSpPr>
          <p:nvPr/>
        </p:nvSpPr>
        <p:spPr bwMode="auto">
          <a:xfrm flipV="1">
            <a:off x="2383104" y="4133849"/>
            <a:ext cx="6314809" cy="161926"/>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468313" y="4073912"/>
            <a:ext cx="182880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smtClean="0"/>
              <a:t>Estimated Intercept </a:t>
            </a:r>
            <a:r>
              <a:rPr lang="en-US" sz="2000" dirty="0"/>
              <a:t>=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0" name="Line 38"/>
          <p:cNvSpPr>
            <a:spLocks noChangeShapeType="1"/>
          </p:cNvSpPr>
          <p:nvPr/>
        </p:nvSpPr>
        <p:spPr bwMode="auto">
          <a:xfrm>
            <a:off x="8382001" y="4100512"/>
            <a:ext cx="0" cy="326061"/>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126163" y="4671063"/>
            <a:ext cx="2832100"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704013" y="4192588"/>
            <a:ext cx="1676400" cy="219075"/>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4" name="Object 2"/>
          <p:cNvGraphicFramePr>
            <a:graphicFrameLocks noChangeAspect="1"/>
          </p:cNvGraphicFramePr>
          <p:nvPr>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322579"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5" name="Rectangle 47"/>
          <p:cNvSpPr>
            <a:spLocks noChangeArrowheads="1"/>
          </p:cNvSpPr>
          <p:nvPr/>
        </p:nvSpPr>
        <p:spPr bwMode="auto">
          <a:xfrm>
            <a:off x="2918472" y="4800600"/>
            <a:ext cx="2832100" cy="8284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a:t>
            </a:r>
            <a:r>
              <a:rPr lang="x-none" sz="2400" dirty="0" smtClean="0"/>
              <a:t/>
            </a:r>
            <a:br>
              <a:rPr lang="x-none" sz="2400" dirty="0" smtClean="0"/>
            </a:br>
            <a:r>
              <a:rPr lang="x-none" sz="2400" dirty="0" smtClean="0"/>
              <a:t>Regression Line</a:t>
            </a:r>
            <a:endParaRPr lang="el-GR" sz="2400" baseline="-25000" dirty="0">
              <a:cs typeface="Arial" charset="0"/>
            </a:endParaRPr>
          </a:p>
        </p:txBody>
      </p:sp>
      <p:sp>
        <p:nvSpPr>
          <p:cNvPr id="46" name="Line 3"/>
          <p:cNvSpPr>
            <a:spLocks noChangeShapeType="1"/>
          </p:cNvSpPr>
          <p:nvPr/>
        </p:nvSpPr>
        <p:spPr bwMode="auto">
          <a:xfrm flipV="1">
            <a:off x="4114801" y="4295774"/>
            <a:ext cx="396874" cy="604838"/>
          </a:xfrm>
          <a:prstGeom prst="line">
            <a:avLst/>
          </a:prstGeom>
          <a:noFill/>
          <a:ln w="19050">
            <a:solidFill>
              <a:schemeClr val="tx1"/>
            </a:solidFill>
            <a:miter lim="800000"/>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109967922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Better Estimate</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graphicFrame>
        <p:nvGraphicFramePr>
          <p:cNvPr id="70" name="Object 2"/>
          <p:cNvGraphicFramePr>
            <a:graphicFrameLocks noChangeAspect="1"/>
          </p:cNvGraphicFramePr>
          <p:nvPr>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323603"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Tree>
    <p:extLst>
      <p:ext uri="{BB962C8B-B14F-4D97-AF65-F5344CB8AC3E}">
        <p14:creationId xmlns:p14="http://schemas.microsoft.com/office/powerpoint/2010/main" val="113575659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ine 6"/>
          <p:cNvSpPr>
            <a:spLocks noChangeShapeType="1"/>
          </p:cNvSpPr>
          <p:nvPr/>
        </p:nvSpPr>
        <p:spPr bwMode="auto">
          <a:xfrm flipH="1">
            <a:off x="4097338" y="2865438"/>
            <a:ext cx="6350" cy="279241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8" name="Rectangle 4"/>
          <p:cNvSpPr>
            <a:spLocks noGrp="1" noChangeArrowheads="1"/>
          </p:cNvSpPr>
          <p:nvPr>
            <p:ph type="title"/>
          </p:nvPr>
        </p:nvSpPr>
        <p:spPr/>
        <p:txBody>
          <a:bodyPr/>
          <a:lstStyle/>
          <a:p>
            <a:r>
              <a:rPr lang="en-US" dirty="0" smtClean="0"/>
              <a:t>Estimated Regression Model</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 name="Rectangle 35"/>
          <p:cNvSpPr>
            <a:spLocks noChangeArrowheads="1"/>
          </p:cNvSpPr>
          <p:nvPr/>
        </p:nvSpPr>
        <p:spPr bwMode="auto">
          <a:xfrm>
            <a:off x="241300" y="2489200"/>
            <a:ext cx="205740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a:t>
            </a:r>
            <a:r>
              <a:rPr lang="en-US" sz="2000" dirty="0" smtClean="0"/>
              <a:t>y </a:t>
            </a:r>
            <a:r>
              <a:rPr lang="en-US" sz="2000" dirty="0"/>
              <a:t>for x</a:t>
            </a:r>
            <a:r>
              <a:rPr lang="en-US" sz="2000" baseline="-25000" dirty="0"/>
              <a:t>i</a:t>
            </a:r>
            <a:endParaRPr lang="en-US" sz="2400" b="1" baseline="-25000" dirty="0"/>
          </a:p>
        </p:txBody>
      </p:sp>
      <p:sp>
        <p:nvSpPr>
          <p:cNvPr id="62"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a:t>
            </a:r>
            <a:br>
              <a:rPr lang="en-US" sz="2000" dirty="0"/>
            </a:br>
            <a:r>
              <a:rPr lang="en-US" sz="2000" dirty="0" smtClean="0"/>
              <a:t> </a:t>
            </a:r>
            <a:r>
              <a:rPr lang="en-US" sz="2000" dirty="0"/>
              <a:t>for x</a:t>
            </a:r>
            <a:r>
              <a:rPr lang="en-US" sz="2000" baseline="-25000" dirty="0"/>
              <a:t>i</a:t>
            </a:r>
            <a:r>
              <a:rPr lang="en-US" sz="2000" dirty="0"/>
              <a:t> </a:t>
            </a:r>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x</a:t>
            </a:r>
          </a:p>
        </p:txBody>
      </p:sp>
      <p:sp>
        <p:nvSpPr>
          <p:cNvPr id="69" name="Text Box 43"/>
          <p:cNvSpPr txBox="1">
            <a:spLocks noChangeArrowheads="1"/>
          </p:cNvSpPr>
          <p:nvPr/>
        </p:nvSpPr>
        <p:spPr bwMode="auto">
          <a:xfrm>
            <a:off x="3944938" y="5581650"/>
            <a:ext cx="381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t>x</a:t>
            </a:r>
            <a:r>
              <a:rPr lang="en-US" sz="2400" baseline="-25000" dirty="0"/>
              <a:t>i</a:t>
            </a:r>
          </a:p>
        </p:txBody>
      </p:sp>
      <p:graphicFrame>
        <p:nvGraphicFramePr>
          <p:cNvPr id="70" name="Object 2"/>
          <p:cNvGraphicFramePr>
            <a:graphicFrameLocks noChangeAspect="1"/>
          </p:cNvGraphicFramePr>
          <p:nvPr>
            <p:extLst/>
          </p:nvPr>
        </p:nvGraphicFramePr>
        <p:xfrm>
          <a:off x="4373563" y="1395413"/>
          <a:ext cx="3408362" cy="938212"/>
        </p:xfrm>
        <a:graphic>
          <a:graphicData uri="http://schemas.openxmlformats.org/presentationml/2006/ole">
            <mc:AlternateContent xmlns:mc="http://schemas.openxmlformats.org/markup-compatibility/2006">
              <mc:Choice xmlns:v="urn:schemas-microsoft-com:vml" Requires="v">
                <p:oleObj spid="_x0000_s324644" name="Equation" r:id="rId4" imgW="787400" imgH="215900" progId="Equation.3">
                  <p:embed/>
                </p:oleObj>
              </mc:Choice>
              <mc:Fallback>
                <p:oleObj name="Equation" r:id="rId4" imgW="787400" imgH="215900" progId="Equation.3">
                  <p:embed/>
                  <p:pic>
                    <p:nvPicPr>
                      <p:cNvPr id="0" name=""/>
                      <p:cNvPicPr>
                        <a:picLocks noChangeAspect="1" noChangeArrowheads="1"/>
                      </p:cNvPicPr>
                      <p:nvPr/>
                    </p:nvPicPr>
                    <p:blipFill>
                      <a:blip r:embed="rId5"/>
                      <a:srcRect/>
                      <a:stretch>
                        <a:fillRect/>
                      </a:stretch>
                    </p:blipFill>
                    <p:spPr bwMode="auto">
                      <a:xfrm>
                        <a:off x="4373563" y="1395413"/>
                        <a:ext cx="3408362" cy="9382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71" name="Rectangle 13"/>
          <p:cNvSpPr>
            <a:spLocks noChangeArrowheads="1"/>
          </p:cNvSpPr>
          <p:nvPr/>
        </p:nvSpPr>
        <p:spPr bwMode="auto">
          <a:xfrm>
            <a:off x="2268538" y="6038850"/>
            <a:ext cx="6781800"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dirty="0">
                <a:solidFill>
                  <a:schemeClr val="folHlink"/>
                </a:solidFill>
              </a:rPr>
              <a:t>The individual random error terms  </a:t>
            </a:r>
            <a:r>
              <a:rPr lang="en-US" sz="2000" dirty="0" err="1">
                <a:solidFill>
                  <a:schemeClr val="folHlink"/>
                </a:solidFill>
              </a:rPr>
              <a:t>e</a:t>
            </a:r>
            <a:r>
              <a:rPr lang="en-US" sz="2000" baseline="-25000" dirty="0" err="1">
                <a:solidFill>
                  <a:schemeClr val="folHlink"/>
                </a:solidFill>
              </a:rPr>
              <a:t>i</a:t>
            </a:r>
            <a:r>
              <a:rPr lang="en-US" sz="2000" dirty="0">
                <a:solidFill>
                  <a:schemeClr val="folHlink"/>
                </a:solidFill>
              </a:rPr>
              <a:t>  have a mean of zero</a:t>
            </a:r>
          </a:p>
        </p:txBody>
      </p:sp>
      <p:sp>
        <p:nvSpPr>
          <p:cNvPr id="74" name="Rectangle 10"/>
          <p:cNvSpPr>
            <a:spLocks noChangeArrowheads="1"/>
          </p:cNvSpPr>
          <p:nvPr/>
        </p:nvSpPr>
        <p:spPr bwMode="auto">
          <a:xfrm>
            <a:off x="4325938" y="2388875"/>
            <a:ext cx="4013200"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a:t>Random Error for </a:t>
            </a:r>
            <a:r>
              <a:rPr lang="en-US" sz="2400" dirty="0" smtClean="0"/>
              <a:t>x</a:t>
            </a:r>
            <a:r>
              <a:rPr lang="en-US" sz="2400" baseline="-25000" dirty="0" smtClean="0"/>
              <a:t>i</a:t>
            </a:r>
            <a:endParaRPr lang="en-US" sz="2400" baseline="-25000" dirty="0"/>
          </a:p>
        </p:txBody>
      </p:sp>
      <p:sp>
        <p:nvSpPr>
          <p:cNvPr id="75"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76" name="Line 45"/>
          <p:cNvSpPr>
            <a:spLocks noChangeShapeType="1"/>
          </p:cNvSpPr>
          <p:nvPr/>
        </p:nvSpPr>
        <p:spPr bwMode="auto">
          <a:xfrm flipH="1">
            <a:off x="4511674" y="2857500"/>
            <a:ext cx="461963" cy="420688"/>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77"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78" name="Freeform 40"/>
          <p:cNvSpPr>
            <a:spLocks/>
          </p:cNvSpPr>
          <p:nvPr/>
        </p:nvSpPr>
        <p:spPr bwMode="auto">
          <a:xfrm>
            <a:off x="2281238" y="39687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 name="Freeform 40"/>
          <p:cNvSpPr>
            <a:spLocks/>
          </p:cNvSpPr>
          <p:nvPr/>
        </p:nvSpPr>
        <p:spPr bwMode="auto">
          <a:xfrm>
            <a:off x="2281238" y="26606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8"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59"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 name="Object 2"/>
          <p:cNvGraphicFramePr>
            <a:graphicFrameLocks noChangeAspect="1"/>
          </p:cNvGraphicFramePr>
          <p:nvPr>
            <p:extLst/>
          </p:nvPr>
        </p:nvGraphicFramePr>
        <p:xfrm>
          <a:off x="677863" y="3790950"/>
          <a:ext cx="401637" cy="504825"/>
        </p:xfrm>
        <a:graphic>
          <a:graphicData uri="http://schemas.openxmlformats.org/presentationml/2006/ole">
            <mc:AlternateContent xmlns:mc="http://schemas.openxmlformats.org/markup-compatibility/2006">
              <mc:Choice xmlns:v="urn:schemas-microsoft-com:vml" Requires="v">
                <p:oleObj spid="_x0000_s324645" name="Equation" r:id="rId6" imgW="152400" imgH="215900" progId="Equation.3">
                  <p:embed/>
                </p:oleObj>
              </mc:Choice>
              <mc:Fallback>
                <p:oleObj name="Equation" r:id="rId6" imgW="152400" imgH="215900" progId="Equation.3">
                  <p:embed/>
                  <p:pic>
                    <p:nvPicPr>
                      <p:cNvPr id="0" name=""/>
                      <p:cNvPicPr/>
                      <p:nvPr/>
                    </p:nvPicPr>
                    <p:blipFill>
                      <a:blip r:embed="rId7"/>
                      <a:stretch>
                        <a:fillRect/>
                      </a:stretch>
                    </p:blipFill>
                    <p:spPr>
                      <a:xfrm>
                        <a:off x="677863" y="3790950"/>
                        <a:ext cx="401637" cy="504825"/>
                      </a:xfrm>
                      <a:prstGeom prst="rect">
                        <a:avLst/>
                      </a:prstGeom>
                    </p:spPr>
                  </p:pic>
                </p:oleObj>
              </mc:Fallback>
            </mc:AlternateContent>
          </a:graphicData>
        </a:graphic>
      </p:graphicFrame>
      <p:sp>
        <p:nvSpPr>
          <p:cNvPr id="55" name="Rectangle 48"/>
          <p:cNvSpPr>
            <a:spLocks noChangeArrowheads="1"/>
          </p:cNvSpPr>
          <p:nvPr/>
        </p:nvSpPr>
        <p:spPr bwMode="auto">
          <a:xfrm>
            <a:off x="1066800" y="4445000"/>
            <a:ext cx="182880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56" name="Rectangle 47"/>
          <p:cNvSpPr>
            <a:spLocks noChangeArrowheads="1"/>
          </p:cNvSpPr>
          <p:nvPr/>
        </p:nvSpPr>
        <p:spPr bwMode="auto">
          <a:xfrm>
            <a:off x="8610600" y="3200400"/>
            <a:ext cx="660400"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Tree>
    <p:extLst>
      <p:ext uri="{BB962C8B-B14F-4D97-AF65-F5344CB8AC3E}">
        <p14:creationId xmlns:p14="http://schemas.microsoft.com/office/powerpoint/2010/main" val="52350513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57" name="Object 4"/>
          <p:cNvGraphicFramePr>
            <a:graphicFrameLocks noChangeAspect="1"/>
          </p:cNvGraphicFramePr>
          <p:nvPr>
            <p:extLst/>
          </p:nvPr>
        </p:nvGraphicFramePr>
        <p:xfrm>
          <a:off x="5167313" y="1153318"/>
          <a:ext cx="1016000" cy="823913"/>
        </p:xfrm>
        <a:graphic>
          <a:graphicData uri="http://schemas.openxmlformats.org/presentationml/2006/ole">
            <mc:AlternateContent xmlns:mc="http://schemas.openxmlformats.org/markup-compatibility/2006">
              <mc:Choice xmlns:v="urn:schemas-microsoft-com:vml" Requires="v">
                <p:oleObj spid="_x0000_s325651" name="Equation" r:id="rId3" imgW="342900" imgH="279400" progId="Equation.3">
                  <p:embed/>
                </p:oleObj>
              </mc:Choice>
              <mc:Fallback>
                <p:oleObj name="Equation" r:id="rId3" imgW="342900" imgH="279400" progId="Equation.3">
                  <p:embed/>
                  <p:pic>
                    <p:nvPicPr>
                      <p:cNvPr id="0" name=""/>
                      <p:cNvPicPr>
                        <a:picLocks noChangeAspect="1" noChangeArrowheads="1"/>
                      </p:cNvPicPr>
                      <p:nvPr/>
                    </p:nvPicPr>
                    <p:blipFill>
                      <a:blip r:embed="rId4"/>
                      <a:srcRect/>
                      <a:stretch>
                        <a:fillRect/>
                      </a:stretch>
                    </p:blipFill>
                    <p:spPr bwMode="auto">
                      <a:xfrm>
                        <a:off x="5167313" y="1153318"/>
                        <a:ext cx="1016000" cy="8239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441020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295400"/>
            <a:ext cx="9144000" cy="4249692"/>
          </a:xfrm>
          <a:prstGeom prst="rect">
            <a:avLst/>
          </a:prstGeom>
        </p:spPr>
      </p:pic>
      <p:sp>
        <p:nvSpPr>
          <p:cNvPr id="3" name="TextBox 2"/>
          <p:cNvSpPr txBox="1"/>
          <p:nvPr/>
        </p:nvSpPr>
        <p:spPr>
          <a:xfrm>
            <a:off x="786147" y="634580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6445008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26631" name="Line 7"/>
          <p:cNvSpPr>
            <a:spLocks noChangeShapeType="1"/>
          </p:cNvSpPr>
          <p:nvPr/>
        </p:nvSpPr>
        <p:spPr bwMode="auto">
          <a:xfrm flipV="1">
            <a:off x="2325688" y="2762250"/>
            <a:ext cx="6470650" cy="1830388"/>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Freeform 8"/>
          <p:cNvSpPr>
            <a:spLocks/>
          </p:cNvSpPr>
          <p:nvPr/>
        </p:nvSpPr>
        <p:spPr bwMode="auto">
          <a:xfrm>
            <a:off x="5087938" y="4514850"/>
            <a:ext cx="454025" cy="454025"/>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3" name="Rectangle 9"/>
          <p:cNvSpPr>
            <a:spLocks noChangeArrowheads="1"/>
          </p:cNvSpPr>
          <p:nvPr/>
        </p:nvSpPr>
        <p:spPr bwMode="auto">
          <a:xfrm>
            <a:off x="4973638" y="510857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rrowheads="1"/>
          </p:cNvSpPr>
          <p:nvPr/>
        </p:nvSpPr>
        <p:spPr bwMode="auto">
          <a:xfrm>
            <a:off x="1887538" y="169545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dirty="0"/>
              <a:t>y</a:t>
            </a:r>
          </a:p>
        </p:txBody>
      </p:sp>
      <p:sp>
        <p:nvSpPr>
          <p:cNvPr id="26636" name="Rectangle 12"/>
          <p:cNvSpPr>
            <a:spLocks noChangeArrowheads="1"/>
          </p:cNvSpPr>
          <p:nvPr/>
        </p:nvSpPr>
        <p:spPr bwMode="auto">
          <a:xfrm>
            <a:off x="8288338" y="5562600"/>
            <a:ext cx="409575"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r>
              <a:rPr lang="en-US" sz="3600"/>
              <a:t>x</a:t>
            </a:r>
          </a:p>
        </p:txBody>
      </p:sp>
      <p:sp>
        <p:nvSpPr>
          <p:cNvPr id="26637" name="Freeform 13"/>
          <p:cNvSpPr>
            <a:spLocks/>
          </p:cNvSpPr>
          <p:nvPr/>
        </p:nvSpPr>
        <p:spPr bwMode="auto">
          <a:xfrm>
            <a:off x="7831138" y="2457450"/>
            <a:ext cx="455612" cy="454025"/>
          </a:xfrm>
          <a:custGeom>
            <a:avLst/>
            <a:gdLst>
              <a:gd name="T0" fmla="*/ 0 w 287"/>
              <a:gd name="T1" fmla="*/ 141 h 286"/>
              <a:gd name="T2" fmla="*/ 8 w 287"/>
              <a:gd name="T3" fmla="*/ 99 h 286"/>
              <a:gd name="T4" fmla="*/ 26 w 287"/>
              <a:gd name="T5" fmla="*/ 57 h 286"/>
              <a:gd name="T6" fmla="*/ 57 w 287"/>
              <a:gd name="T7" fmla="*/ 26 h 286"/>
              <a:gd name="T8" fmla="*/ 99 w 287"/>
              <a:gd name="T9" fmla="*/ 8 h 286"/>
              <a:gd name="T10" fmla="*/ 141 w 287"/>
              <a:gd name="T11" fmla="*/ 0 h 286"/>
              <a:gd name="T12" fmla="*/ 187 w 287"/>
              <a:gd name="T13" fmla="*/ 8 h 286"/>
              <a:gd name="T14" fmla="*/ 224 w 287"/>
              <a:gd name="T15" fmla="*/ 26 h 286"/>
              <a:gd name="T16" fmla="*/ 259 w 287"/>
              <a:gd name="T17" fmla="*/ 57 h 286"/>
              <a:gd name="T18" fmla="*/ 278 w 287"/>
              <a:gd name="T19" fmla="*/ 99 h 286"/>
              <a:gd name="T20" fmla="*/ 286 w 287"/>
              <a:gd name="T21" fmla="*/ 141 h 286"/>
              <a:gd name="T22" fmla="*/ 278 w 287"/>
              <a:gd name="T23" fmla="*/ 186 h 286"/>
              <a:gd name="T24" fmla="*/ 259 w 287"/>
              <a:gd name="T25" fmla="*/ 224 h 286"/>
              <a:gd name="T26" fmla="*/ 224 w 287"/>
              <a:gd name="T27" fmla="*/ 259 h 286"/>
              <a:gd name="T28" fmla="*/ 187 w 287"/>
              <a:gd name="T29" fmla="*/ 278 h 286"/>
              <a:gd name="T30" fmla="*/ 141 w 287"/>
              <a:gd name="T31" fmla="*/ 285 h 286"/>
              <a:gd name="T32" fmla="*/ 99 w 287"/>
              <a:gd name="T33" fmla="*/ 278 h 286"/>
              <a:gd name="T34" fmla="*/ 57 w 287"/>
              <a:gd name="T35" fmla="*/ 259 h 286"/>
              <a:gd name="T36" fmla="*/ 26 w 287"/>
              <a:gd name="T37" fmla="*/ 224 h 286"/>
              <a:gd name="T38" fmla="*/ 8 w 287"/>
              <a:gd name="T39" fmla="*/ 186 h 286"/>
              <a:gd name="T40" fmla="*/ 0 w 287"/>
              <a:gd name="T41" fmla="*/ 1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8" name="Freeform 14"/>
          <p:cNvSpPr>
            <a:spLocks/>
          </p:cNvSpPr>
          <p:nvPr/>
        </p:nvSpPr>
        <p:spPr bwMode="auto">
          <a:xfrm>
            <a:off x="2578100" y="4445000"/>
            <a:ext cx="455613" cy="455613"/>
          </a:xfrm>
          <a:custGeom>
            <a:avLst/>
            <a:gdLst>
              <a:gd name="T0" fmla="*/ 0 w 287"/>
              <a:gd name="T1" fmla="*/ 145 h 287"/>
              <a:gd name="T2" fmla="*/ 8 w 287"/>
              <a:gd name="T3" fmla="*/ 99 h 287"/>
              <a:gd name="T4" fmla="*/ 27 w 287"/>
              <a:gd name="T5" fmla="*/ 62 h 287"/>
              <a:gd name="T6" fmla="*/ 58 w 287"/>
              <a:gd name="T7" fmla="*/ 27 h 287"/>
              <a:gd name="T8" fmla="*/ 99 w 287"/>
              <a:gd name="T9" fmla="*/ 8 h 287"/>
              <a:gd name="T10" fmla="*/ 141 w 287"/>
              <a:gd name="T11" fmla="*/ 0 h 287"/>
              <a:gd name="T12" fmla="*/ 187 w 287"/>
              <a:gd name="T13" fmla="*/ 8 h 287"/>
              <a:gd name="T14" fmla="*/ 225 w 287"/>
              <a:gd name="T15" fmla="*/ 27 h 287"/>
              <a:gd name="T16" fmla="*/ 260 w 287"/>
              <a:gd name="T17" fmla="*/ 62 h 287"/>
              <a:gd name="T18" fmla="*/ 278 w 287"/>
              <a:gd name="T19" fmla="*/ 99 h 287"/>
              <a:gd name="T20" fmla="*/ 286 w 287"/>
              <a:gd name="T21" fmla="*/ 145 h 287"/>
              <a:gd name="T22" fmla="*/ 278 w 287"/>
              <a:gd name="T23" fmla="*/ 187 h 287"/>
              <a:gd name="T24" fmla="*/ 260 w 287"/>
              <a:gd name="T25" fmla="*/ 228 h 287"/>
              <a:gd name="T26" fmla="*/ 225 w 287"/>
              <a:gd name="T27" fmla="*/ 260 h 287"/>
              <a:gd name="T28" fmla="*/ 187 w 287"/>
              <a:gd name="T29" fmla="*/ 278 h 287"/>
              <a:gd name="T30" fmla="*/ 141 w 287"/>
              <a:gd name="T31" fmla="*/ 286 h 287"/>
              <a:gd name="T32" fmla="*/ 99 w 287"/>
              <a:gd name="T33" fmla="*/ 278 h 287"/>
              <a:gd name="T34" fmla="*/ 58 w 287"/>
              <a:gd name="T35" fmla="*/ 260 h 287"/>
              <a:gd name="T36" fmla="*/ 27 w 287"/>
              <a:gd name="T37" fmla="*/ 228 h 287"/>
              <a:gd name="T38" fmla="*/ 8 w 287"/>
              <a:gd name="T39" fmla="*/ 187 h 287"/>
              <a:gd name="T40" fmla="*/ 0 w 287"/>
              <a:gd name="T41" fmla="*/ 14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39" name="Rectangle 15"/>
          <p:cNvSpPr>
            <a:spLocks noChangeArrowheads="1"/>
          </p:cNvSpPr>
          <p:nvPr/>
        </p:nvSpPr>
        <p:spPr bwMode="auto">
          <a:xfrm>
            <a:off x="3214688" y="47085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0" name="Freeform 16"/>
          <p:cNvSpPr>
            <a:spLocks/>
          </p:cNvSpPr>
          <p:nvPr/>
        </p:nvSpPr>
        <p:spPr bwMode="auto">
          <a:xfrm>
            <a:off x="7086600" y="3581400"/>
            <a:ext cx="455613" cy="454025"/>
          </a:xfrm>
          <a:custGeom>
            <a:avLst/>
            <a:gdLst>
              <a:gd name="T0" fmla="*/ 0 w 287"/>
              <a:gd name="T1" fmla="*/ 144 h 286"/>
              <a:gd name="T2" fmla="*/ 8 w 287"/>
              <a:gd name="T3" fmla="*/ 99 h 286"/>
              <a:gd name="T4" fmla="*/ 26 w 287"/>
              <a:gd name="T5" fmla="*/ 61 h 286"/>
              <a:gd name="T6" fmla="*/ 58 w 287"/>
              <a:gd name="T7" fmla="*/ 26 h 286"/>
              <a:gd name="T8" fmla="*/ 99 w 287"/>
              <a:gd name="T9" fmla="*/ 7 h 286"/>
              <a:gd name="T10" fmla="*/ 141 w 287"/>
              <a:gd name="T11" fmla="*/ 0 h 286"/>
              <a:gd name="T12" fmla="*/ 187 w 287"/>
              <a:gd name="T13" fmla="*/ 7 h 286"/>
              <a:gd name="T14" fmla="*/ 225 w 287"/>
              <a:gd name="T15" fmla="*/ 26 h 286"/>
              <a:gd name="T16" fmla="*/ 260 w 287"/>
              <a:gd name="T17" fmla="*/ 61 h 286"/>
              <a:gd name="T18" fmla="*/ 278 w 287"/>
              <a:gd name="T19" fmla="*/ 99 h 286"/>
              <a:gd name="T20" fmla="*/ 286 w 287"/>
              <a:gd name="T21" fmla="*/ 144 h 286"/>
              <a:gd name="T22" fmla="*/ 278 w 287"/>
              <a:gd name="T23" fmla="*/ 186 h 286"/>
              <a:gd name="T24" fmla="*/ 260 w 287"/>
              <a:gd name="T25" fmla="*/ 228 h 286"/>
              <a:gd name="T26" fmla="*/ 225 w 287"/>
              <a:gd name="T27" fmla="*/ 259 h 286"/>
              <a:gd name="T28" fmla="*/ 187 w 287"/>
              <a:gd name="T29" fmla="*/ 277 h 286"/>
              <a:gd name="T30" fmla="*/ 141 w 287"/>
              <a:gd name="T31" fmla="*/ 285 h 286"/>
              <a:gd name="T32" fmla="*/ 99 w 287"/>
              <a:gd name="T33" fmla="*/ 277 h 286"/>
              <a:gd name="T34" fmla="*/ 58 w 287"/>
              <a:gd name="T35" fmla="*/ 259 h 286"/>
              <a:gd name="T36" fmla="*/ 26 w 287"/>
              <a:gd name="T37" fmla="*/ 228 h 286"/>
              <a:gd name="T38" fmla="*/ 8 w 287"/>
              <a:gd name="T39" fmla="*/ 186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1" name="Freeform 17"/>
          <p:cNvSpPr>
            <a:spLocks/>
          </p:cNvSpPr>
          <p:nvPr/>
        </p:nvSpPr>
        <p:spPr bwMode="auto">
          <a:xfrm>
            <a:off x="5621338" y="2914650"/>
            <a:ext cx="455612" cy="454025"/>
          </a:xfrm>
          <a:custGeom>
            <a:avLst/>
            <a:gdLst>
              <a:gd name="T0" fmla="*/ 0 w 287"/>
              <a:gd name="T1" fmla="*/ 140 h 286"/>
              <a:gd name="T2" fmla="*/ 8 w 287"/>
              <a:gd name="T3" fmla="*/ 99 h 286"/>
              <a:gd name="T4" fmla="*/ 26 w 287"/>
              <a:gd name="T5" fmla="*/ 57 h 286"/>
              <a:gd name="T6" fmla="*/ 61 w 287"/>
              <a:gd name="T7" fmla="*/ 26 h 286"/>
              <a:gd name="T8" fmla="*/ 99 w 287"/>
              <a:gd name="T9" fmla="*/ 7 h 286"/>
              <a:gd name="T10" fmla="*/ 145 w 287"/>
              <a:gd name="T11" fmla="*/ 0 h 286"/>
              <a:gd name="T12" fmla="*/ 187 w 287"/>
              <a:gd name="T13" fmla="*/ 7 h 286"/>
              <a:gd name="T14" fmla="*/ 228 w 287"/>
              <a:gd name="T15" fmla="*/ 26 h 286"/>
              <a:gd name="T16" fmla="*/ 259 w 287"/>
              <a:gd name="T17" fmla="*/ 57 h 286"/>
              <a:gd name="T18" fmla="*/ 278 w 287"/>
              <a:gd name="T19" fmla="*/ 99 h 286"/>
              <a:gd name="T20" fmla="*/ 286 w 287"/>
              <a:gd name="T21" fmla="*/ 140 h 286"/>
              <a:gd name="T22" fmla="*/ 278 w 287"/>
              <a:gd name="T23" fmla="*/ 186 h 286"/>
              <a:gd name="T24" fmla="*/ 259 w 287"/>
              <a:gd name="T25" fmla="*/ 224 h 286"/>
              <a:gd name="T26" fmla="*/ 228 w 287"/>
              <a:gd name="T27" fmla="*/ 259 h 286"/>
              <a:gd name="T28" fmla="*/ 187 w 287"/>
              <a:gd name="T29" fmla="*/ 277 h 286"/>
              <a:gd name="T30" fmla="*/ 145 w 287"/>
              <a:gd name="T31" fmla="*/ 285 h 286"/>
              <a:gd name="T32" fmla="*/ 99 w 287"/>
              <a:gd name="T33" fmla="*/ 277 h 286"/>
              <a:gd name="T34" fmla="*/ 61 w 287"/>
              <a:gd name="T35" fmla="*/ 259 h 286"/>
              <a:gd name="T36" fmla="*/ 26 w 287"/>
              <a:gd name="T37" fmla="*/ 224 h 286"/>
              <a:gd name="T38" fmla="*/ 8 w 287"/>
              <a:gd name="T39" fmla="*/ 186 h 286"/>
              <a:gd name="T40" fmla="*/ 0 w 287"/>
              <a:gd name="T41" fmla="*/ 1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2" name="Rectangle 18"/>
          <p:cNvSpPr>
            <a:spLocks noChangeArrowheads="1"/>
          </p:cNvSpPr>
          <p:nvPr/>
        </p:nvSpPr>
        <p:spPr bwMode="auto">
          <a:xfrm>
            <a:off x="2851150" y="388143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3" name="Rectangle 19"/>
          <p:cNvSpPr>
            <a:spLocks noChangeArrowheads="1"/>
          </p:cNvSpPr>
          <p:nvPr/>
        </p:nvSpPr>
        <p:spPr bwMode="auto">
          <a:xfrm>
            <a:off x="4011613" y="2765425"/>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4" name="Rectangle 20"/>
          <p:cNvSpPr>
            <a:spLocks noChangeArrowheads="1"/>
          </p:cNvSpPr>
          <p:nvPr/>
        </p:nvSpPr>
        <p:spPr bwMode="auto">
          <a:xfrm>
            <a:off x="4011613" y="2825750"/>
            <a:ext cx="184150" cy="92075"/>
          </a:xfrm>
          <a:prstGeom prst="rect">
            <a:avLst/>
          </a:prstGeom>
          <a:solidFill>
            <a:schemeClr val="fo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5" name="Rectangle 21"/>
          <p:cNvSpPr>
            <a:spLocks noChangeArrowheads="1"/>
          </p:cNvSpPr>
          <p:nvPr/>
        </p:nvSpPr>
        <p:spPr bwMode="auto">
          <a:xfrm>
            <a:off x="4511675" y="2795588"/>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6" name="Freeform 22"/>
          <p:cNvSpPr>
            <a:spLocks/>
          </p:cNvSpPr>
          <p:nvPr/>
        </p:nvSpPr>
        <p:spPr bwMode="auto">
          <a:xfrm>
            <a:off x="2362200" y="2209800"/>
            <a:ext cx="6323013" cy="3452813"/>
          </a:xfrm>
          <a:custGeom>
            <a:avLst/>
            <a:gdLst>
              <a:gd name="T0" fmla="*/ 1 w 3983"/>
              <a:gd name="T1" fmla="*/ 0 h 2175"/>
              <a:gd name="T2" fmla="*/ 0 w 3983"/>
              <a:gd name="T3" fmla="*/ 2175 h 2175"/>
              <a:gd name="T4" fmla="*/ 3983 w 3983"/>
              <a:gd name="T5" fmla="*/ 2175 h 2175"/>
            </a:gdLst>
            <a:ahLst/>
            <a:cxnLst>
              <a:cxn ang="0">
                <a:pos x="T0" y="T1"/>
              </a:cxn>
              <a:cxn ang="0">
                <a:pos x="T2" y="T3"/>
              </a:cxn>
              <a:cxn ang="0">
                <a:pos x="T4" y="T5"/>
              </a:cxn>
            </a:cxnLst>
            <a:rect l="0" t="0" r="r" b="b"/>
            <a:pathLst>
              <a:path w="3983" h="2175">
                <a:moveTo>
                  <a:pt x="1" y="0"/>
                </a:moveTo>
                <a:lnTo>
                  <a:pt x="0" y="2175"/>
                </a:lnTo>
                <a:lnTo>
                  <a:pt x="3983" y="2175"/>
                </a:lnTo>
              </a:path>
            </a:pathLst>
          </a:custGeom>
          <a:noFill/>
          <a:ln w="76200"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47" name="Line 23"/>
          <p:cNvSpPr>
            <a:spLocks noChangeShapeType="1"/>
          </p:cNvSpPr>
          <p:nvPr/>
        </p:nvSpPr>
        <p:spPr bwMode="auto">
          <a:xfrm>
            <a:off x="1976438" y="22875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8" name="Line 24"/>
          <p:cNvSpPr>
            <a:spLocks noChangeShapeType="1"/>
          </p:cNvSpPr>
          <p:nvPr/>
        </p:nvSpPr>
        <p:spPr bwMode="auto">
          <a:xfrm>
            <a:off x="1976438" y="28479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49" name="Line 25"/>
          <p:cNvSpPr>
            <a:spLocks noChangeShapeType="1"/>
          </p:cNvSpPr>
          <p:nvPr/>
        </p:nvSpPr>
        <p:spPr bwMode="auto">
          <a:xfrm>
            <a:off x="1976438" y="31623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0" name="Line 26"/>
          <p:cNvSpPr>
            <a:spLocks noChangeShapeType="1"/>
          </p:cNvSpPr>
          <p:nvPr/>
        </p:nvSpPr>
        <p:spPr bwMode="auto">
          <a:xfrm>
            <a:off x="1976438" y="3470275"/>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ShapeType="1"/>
          </p:cNvSpPr>
          <p:nvPr/>
        </p:nvSpPr>
        <p:spPr bwMode="auto">
          <a:xfrm>
            <a:off x="1976438" y="37861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ShapeType="1"/>
          </p:cNvSpPr>
          <p:nvPr/>
        </p:nvSpPr>
        <p:spPr bwMode="auto">
          <a:xfrm>
            <a:off x="1976438" y="41005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ShapeType="1"/>
          </p:cNvSpPr>
          <p:nvPr/>
        </p:nvSpPr>
        <p:spPr bwMode="auto">
          <a:xfrm>
            <a:off x="1976438" y="44084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ShapeType="1"/>
          </p:cNvSpPr>
          <p:nvPr/>
        </p:nvSpPr>
        <p:spPr bwMode="auto">
          <a:xfrm>
            <a:off x="1976438" y="4722813"/>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ShapeType="1"/>
          </p:cNvSpPr>
          <p:nvPr/>
        </p:nvSpPr>
        <p:spPr bwMode="auto">
          <a:xfrm>
            <a:off x="1976438" y="5030788"/>
            <a:ext cx="1587" cy="1587"/>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ShapeType="1"/>
          </p:cNvSpPr>
          <p:nvPr/>
        </p:nvSpPr>
        <p:spPr bwMode="auto">
          <a:xfrm>
            <a:off x="1976438" y="5346700"/>
            <a:ext cx="1587" cy="1588"/>
          </a:xfrm>
          <a:prstGeom prst="line">
            <a:avLst/>
          </a:prstGeom>
          <a:noFill/>
          <a:ln w="76200">
            <a:solidFill>
              <a:srgbClr val="CDCDC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rrowheads="1"/>
          </p:cNvSpPr>
          <p:nvPr/>
        </p:nvSpPr>
        <p:spPr bwMode="auto">
          <a:xfrm>
            <a:off x="1835150" y="4008438"/>
            <a:ext cx="92075" cy="184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Rectangle 34"/>
          <p:cNvSpPr>
            <a:spLocks noChangeArrowheads="1"/>
          </p:cNvSpPr>
          <p:nvPr/>
        </p:nvSpPr>
        <p:spPr bwMode="auto">
          <a:xfrm>
            <a:off x="5400675" y="5935663"/>
            <a:ext cx="184150" cy="9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3" name="AutoShape 39"/>
          <p:cNvSpPr>
            <a:spLocks/>
          </p:cNvSpPr>
          <p:nvPr/>
        </p:nvSpPr>
        <p:spPr bwMode="auto">
          <a:xfrm flipH="1">
            <a:off x="4173538" y="2990850"/>
            <a:ext cx="152400" cy="990600"/>
          </a:xfrm>
          <a:prstGeom prst="leftBrace">
            <a:avLst>
              <a:gd name="adj1" fmla="val 54167"/>
              <a:gd name="adj2" fmla="val 48958"/>
            </a:avLst>
          </a:prstGeom>
          <a:ln w="28575" cmpd="sng">
            <a:headEnd/>
            <a:tailEnd/>
          </a:ln>
        </p:spPr>
        <p:style>
          <a:lnRef idx="1">
            <a:schemeClr val="accent1"/>
          </a:lnRef>
          <a:fillRef idx="0">
            <a:schemeClr val="accent1"/>
          </a:fillRef>
          <a:effectRef idx="0">
            <a:schemeClr val="accent1"/>
          </a:effectRef>
          <a:fontRef idx="minor">
            <a:schemeClr val="tx1"/>
          </a:fontRef>
        </p:style>
        <p:txBody>
          <a:bodyPr wrap="none" anchor="ctr"/>
          <a:lstStyle/>
          <a:p>
            <a:endParaRPr lang="en-US"/>
          </a:p>
        </p:txBody>
      </p:sp>
      <p:sp>
        <p:nvSpPr>
          <p:cNvPr id="26664" name="Freeform 40"/>
          <p:cNvSpPr>
            <a:spLocks/>
          </p:cNvSpPr>
          <p:nvPr/>
        </p:nvSpPr>
        <p:spPr bwMode="auto">
          <a:xfrm>
            <a:off x="4021138" y="3981450"/>
            <a:ext cx="152400" cy="152400"/>
          </a:xfrm>
          <a:custGeom>
            <a:avLst/>
            <a:gdLst>
              <a:gd name="T0" fmla="*/ 0 w 286"/>
              <a:gd name="T1" fmla="*/ 145 h 286"/>
              <a:gd name="T2" fmla="*/ 7 w 286"/>
              <a:gd name="T3" fmla="*/ 99 h 286"/>
              <a:gd name="T4" fmla="*/ 26 w 286"/>
              <a:gd name="T5" fmla="*/ 61 h 286"/>
              <a:gd name="T6" fmla="*/ 61 w 286"/>
              <a:gd name="T7" fmla="*/ 30 h 286"/>
              <a:gd name="T8" fmla="*/ 99 w 286"/>
              <a:gd name="T9" fmla="*/ 8 h 286"/>
              <a:gd name="T10" fmla="*/ 144 w 286"/>
              <a:gd name="T11" fmla="*/ 0 h 286"/>
              <a:gd name="T12" fmla="*/ 186 w 286"/>
              <a:gd name="T13" fmla="*/ 8 h 286"/>
              <a:gd name="T14" fmla="*/ 228 w 286"/>
              <a:gd name="T15" fmla="*/ 30 h 286"/>
              <a:gd name="T16" fmla="*/ 259 w 286"/>
              <a:gd name="T17" fmla="*/ 61 h 286"/>
              <a:gd name="T18" fmla="*/ 278 w 286"/>
              <a:gd name="T19" fmla="*/ 99 h 286"/>
              <a:gd name="T20" fmla="*/ 285 w 286"/>
              <a:gd name="T21" fmla="*/ 145 h 286"/>
              <a:gd name="T22" fmla="*/ 278 w 286"/>
              <a:gd name="T23" fmla="*/ 190 h 286"/>
              <a:gd name="T24" fmla="*/ 259 w 286"/>
              <a:gd name="T25" fmla="*/ 228 h 286"/>
              <a:gd name="T26" fmla="*/ 228 w 286"/>
              <a:gd name="T27" fmla="*/ 259 h 286"/>
              <a:gd name="T28" fmla="*/ 186 w 286"/>
              <a:gd name="T29" fmla="*/ 281 h 286"/>
              <a:gd name="T30" fmla="*/ 144 w 286"/>
              <a:gd name="T31" fmla="*/ 285 h 286"/>
              <a:gd name="T32" fmla="*/ 99 w 286"/>
              <a:gd name="T33" fmla="*/ 281 h 286"/>
              <a:gd name="T34" fmla="*/ 61 w 286"/>
              <a:gd name="T35" fmla="*/ 259 h 286"/>
              <a:gd name="T36" fmla="*/ 26 w 286"/>
              <a:gd name="T37" fmla="*/ 228 h 286"/>
              <a:gd name="T38" fmla="*/ 7 w 286"/>
              <a:gd name="T39" fmla="*/ 190 h 286"/>
              <a:gd name="T40" fmla="*/ 0 w 286"/>
              <a:gd name="T41"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8" name="Freeform 44"/>
          <p:cNvSpPr>
            <a:spLocks/>
          </p:cNvSpPr>
          <p:nvPr/>
        </p:nvSpPr>
        <p:spPr bwMode="auto">
          <a:xfrm>
            <a:off x="3868738" y="2533650"/>
            <a:ext cx="455612" cy="454025"/>
          </a:xfrm>
          <a:custGeom>
            <a:avLst/>
            <a:gdLst>
              <a:gd name="T0" fmla="*/ 0 w 287"/>
              <a:gd name="T1" fmla="*/ 144 h 286"/>
              <a:gd name="T2" fmla="*/ 8 w 287"/>
              <a:gd name="T3" fmla="*/ 99 h 286"/>
              <a:gd name="T4" fmla="*/ 26 w 287"/>
              <a:gd name="T5" fmla="*/ 61 h 286"/>
              <a:gd name="T6" fmla="*/ 61 w 287"/>
              <a:gd name="T7" fmla="*/ 30 h 286"/>
              <a:gd name="T8" fmla="*/ 99 w 287"/>
              <a:gd name="T9" fmla="*/ 8 h 286"/>
              <a:gd name="T10" fmla="*/ 145 w 287"/>
              <a:gd name="T11" fmla="*/ 0 h 286"/>
              <a:gd name="T12" fmla="*/ 187 w 287"/>
              <a:gd name="T13" fmla="*/ 8 h 286"/>
              <a:gd name="T14" fmla="*/ 228 w 287"/>
              <a:gd name="T15" fmla="*/ 30 h 286"/>
              <a:gd name="T16" fmla="*/ 259 w 287"/>
              <a:gd name="T17" fmla="*/ 61 h 286"/>
              <a:gd name="T18" fmla="*/ 278 w 287"/>
              <a:gd name="T19" fmla="*/ 99 h 286"/>
              <a:gd name="T20" fmla="*/ 286 w 287"/>
              <a:gd name="T21" fmla="*/ 144 h 286"/>
              <a:gd name="T22" fmla="*/ 278 w 287"/>
              <a:gd name="T23" fmla="*/ 190 h 286"/>
              <a:gd name="T24" fmla="*/ 259 w 287"/>
              <a:gd name="T25" fmla="*/ 228 h 286"/>
              <a:gd name="T26" fmla="*/ 228 w 287"/>
              <a:gd name="T27" fmla="*/ 259 h 286"/>
              <a:gd name="T28" fmla="*/ 187 w 287"/>
              <a:gd name="T29" fmla="*/ 281 h 286"/>
              <a:gd name="T30" fmla="*/ 145 w 287"/>
              <a:gd name="T31" fmla="*/ 285 h 286"/>
              <a:gd name="T32" fmla="*/ 99 w 287"/>
              <a:gd name="T33" fmla="*/ 281 h 286"/>
              <a:gd name="T34" fmla="*/ 61 w 287"/>
              <a:gd name="T35" fmla="*/ 259 h 286"/>
              <a:gd name="T36" fmla="*/ 26 w 287"/>
              <a:gd name="T37" fmla="*/ 228 h 286"/>
              <a:gd name="T38" fmla="*/ 8 w 287"/>
              <a:gd name="T39" fmla="*/ 190 h 286"/>
              <a:gd name="T40" fmla="*/ 0 w 287"/>
              <a:gd name="T41" fmla="*/ 14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folHlink"/>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669" name="Line 45"/>
          <p:cNvSpPr>
            <a:spLocks noChangeShapeType="1"/>
          </p:cNvSpPr>
          <p:nvPr/>
        </p:nvSpPr>
        <p:spPr bwMode="auto">
          <a:xfrm flipH="1">
            <a:off x="4695824" y="1977232"/>
            <a:ext cx="1077913" cy="1391444"/>
          </a:xfrm>
          <a:prstGeom prst="line">
            <a:avLst/>
          </a:prstGeom>
          <a:noFill/>
          <a:ln w="952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26673" name="Text Box 49"/>
          <p:cNvSpPr txBox="1">
            <a:spLocks noChangeArrowheads="1"/>
          </p:cNvSpPr>
          <p:nvPr/>
        </p:nvSpPr>
        <p:spPr bwMode="auto">
          <a:xfrm>
            <a:off x="4267200" y="3124200"/>
            <a:ext cx="533400" cy="5847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l-GR" sz="3200" dirty="0" smtClean="0">
                <a:cs typeface="Arial" charset="0"/>
              </a:rPr>
              <a:t>e</a:t>
            </a:r>
            <a:r>
              <a:rPr lang="en-US" sz="3200" baseline="-25000" dirty="0" err="1" smtClean="0">
                <a:cs typeface="Arial" charset="0"/>
              </a:rPr>
              <a:t>i</a:t>
            </a:r>
            <a:endParaRPr lang="el-GR" sz="3200" baseline="-25000" dirty="0">
              <a:cs typeface="Arial" charset="0"/>
            </a:endParaRPr>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sp>
        <p:nvSpPr>
          <p:cNvPr id="60" name="Line 6"/>
          <p:cNvSpPr>
            <a:spLocks noChangeShapeType="1"/>
          </p:cNvSpPr>
          <p:nvPr/>
        </p:nvSpPr>
        <p:spPr bwMode="auto">
          <a:xfrm flipH="1">
            <a:off x="4103688" y="2865438"/>
            <a:ext cx="0" cy="123507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48"/>
          <p:cNvSpPr>
            <a:spLocks noChangeArrowheads="1"/>
          </p:cNvSpPr>
          <p:nvPr/>
        </p:nvSpPr>
        <p:spPr bwMode="auto">
          <a:xfrm>
            <a:off x="152400" y="4876800"/>
            <a:ext cx="1828800"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Intercept = </a:t>
            </a:r>
            <a:r>
              <a:rPr lang="el-GR" sz="2000" dirty="0" smtClean="0">
                <a:cs typeface="Arial" charset="0"/>
              </a:rPr>
              <a:t>b</a:t>
            </a:r>
            <a:r>
              <a:rPr lang="en-US" sz="2000" baseline="-25000" dirty="0" smtClean="0">
                <a:cs typeface="Arial" charset="0"/>
              </a:rPr>
              <a:t>0</a:t>
            </a:r>
            <a:r>
              <a:rPr lang="en-US" sz="2000" dirty="0" smtClean="0"/>
              <a:t>  </a:t>
            </a:r>
            <a:endParaRPr lang="en-US" sz="2000" dirty="0"/>
          </a:p>
        </p:txBody>
      </p:sp>
      <p:sp>
        <p:nvSpPr>
          <p:cNvPr id="64" name="AutoShape 36"/>
          <p:cNvSpPr>
            <a:spLocks/>
          </p:cNvSpPr>
          <p:nvPr/>
        </p:nvSpPr>
        <p:spPr bwMode="auto">
          <a:xfrm>
            <a:off x="2039938" y="4667250"/>
            <a:ext cx="152400" cy="914400"/>
          </a:xfrm>
          <a:prstGeom prst="leftBrace">
            <a:avLst>
              <a:gd name="adj1" fmla="val 50000"/>
              <a:gd name="adj2" fmla="val 50000"/>
            </a:avLst>
          </a:prstGeom>
          <a:noFill/>
          <a:ln w="28575">
            <a:solidFill>
              <a:schemeClr val="accent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Line 38"/>
          <p:cNvSpPr>
            <a:spLocks noChangeShapeType="1"/>
          </p:cNvSpPr>
          <p:nvPr/>
        </p:nvSpPr>
        <p:spPr bwMode="auto">
          <a:xfrm>
            <a:off x="8610600" y="2819400"/>
            <a:ext cx="1588" cy="457200"/>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Rectangle 47"/>
          <p:cNvSpPr>
            <a:spLocks noChangeArrowheads="1"/>
          </p:cNvSpPr>
          <p:nvPr/>
        </p:nvSpPr>
        <p:spPr bwMode="auto">
          <a:xfrm>
            <a:off x="6438900" y="3200400"/>
            <a:ext cx="2832100"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2400" dirty="0" smtClean="0"/>
              <a:t>Estimated Slope </a:t>
            </a:r>
            <a:r>
              <a:rPr lang="en-US" sz="2400" dirty="0"/>
              <a:t>= </a:t>
            </a:r>
            <a:r>
              <a:rPr lang="el-GR" sz="2400" dirty="0" smtClean="0">
                <a:cs typeface="Arial" charset="0"/>
              </a:rPr>
              <a:t>b</a:t>
            </a:r>
            <a:r>
              <a:rPr lang="en-US" sz="2400" baseline="-25000" dirty="0" smtClean="0">
                <a:cs typeface="Arial" charset="0"/>
              </a:rPr>
              <a:t>1</a:t>
            </a:r>
            <a:endParaRPr lang="el-GR" sz="2400" baseline="-25000" dirty="0">
              <a:cs typeface="Arial" charset="0"/>
            </a:endParaRPr>
          </a:p>
        </p:txBody>
      </p:sp>
      <p:sp>
        <p:nvSpPr>
          <p:cNvPr id="66" name="Line 37"/>
          <p:cNvSpPr>
            <a:spLocks noChangeShapeType="1"/>
          </p:cNvSpPr>
          <p:nvPr/>
        </p:nvSpPr>
        <p:spPr bwMode="auto">
          <a:xfrm>
            <a:off x="6959600" y="3276600"/>
            <a:ext cx="1676400" cy="1588"/>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3" name="Object 4"/>
          <p:cNvGraphicFramePr>
            <a:graphicFrameLocks noChangeAspect="1"/>
          </p:cNvGraphicFramePr>
          <p:nvPr>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326675"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44" name="Rectangle 35"/>
          <p:cNvSpPr>
            <a:spLocks noChangeArrowheads="1"/>
          </p:cNvSpPr>
          <p:nvPr/>
        </p:nvSpPr>
        <p:spPr bwMode="auto">
          <a:xfrm>
            <a:off x="241300" y="2489200"/>
            <a:ext cx="2057400" cy="698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Observed Value of y for x</a:t>
            </a:r>
            <a:r>
              <a:rPr lang="en-US" sz="2000" baseline="-25000" dirty="0"/>
              <a:t>i</a:t>
            </a:r>
            <a:endParaRPr lang="en-US" sz="2400" b="1" baseline="-25000" dirty="0"/>
          </a:p>
        </p:txBody>
      </p:sp>
      <p:sp>
        <p:nvSpPr>
          <p:cNvPr id="45" name="Rectangle 41"/>
          <p:cNvSpPr>
            <a:spLocks noChangeArrowheads="1"/>
          </p:cNvSpPr>
          <p:nvPr/>
        </p:nvSpPr>
        <p:spPr bwMode="auto">
          <a:xfrm>
            <a:off x="292100" y="3505200"/>
            <a:ext cx="1981200" cy="705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hangingPunct="0">
              <a:spcBef>
                <a:spcPct val="50000"/>
              </a:spcBef>
            </a:pPr>
            <a:r>
              <a:rPr lang="en-US" sz="2000" dirty="0"/>
              <a:t>Predicted Value </a:t>
            </a:r>
            <a:br>
              <a:rPr lang="en-US" sz="2000" dirty="0"/>
            </a:br>
            <a:r>
              <a:rPr lang="en-US" sz="2000" dirty="0" smtClean="0"/>
              <a:t> </a:t>
            </a:r>
            <a:r>
              <a:rPr lang="en-US" sz="2000" dirty="0"/>
              <a:t>for x</a:t>
            </a:r>
            <a:r>
              <a:rPr lang="en-US" sz="2000" baseline="-25000" dirty="0"/>
              <a:t>i</a:t>
            </a:r>
            <a:r>
              <a:rPr lang="en-US" sz="2000" dirty="0"/>
              <a:t> </a:t>
            </a:r>
          </a:p>
        </p:txBody>
      </p:sp>
      <p:sp>
        <p:nvSpPr>
          <p:cNvPr id="46" name="Line 2"/>
          <p:cNvSpPr>
            <a:spLocks noChangeShapeType="1"/>
          </p:cNvSpPr>
          <p:nvPr/>
        </p:nvSpPr>
        <p:spPr bwMode="auto">
          <a:xfrm flipH="1" flipV="1">
            <a:off x="2362200" y="4038600"/>
            <a:ext cx="1752600" cy="0"/>
          </a:xfrm>
          <a:prstGeom prst="line">
            <a:avLst/>
          </a:prstGeom>
          <a:noFill/>
          <a:ln w="19050">
            <a:solidFill>
              <a:schemeClr val="tx1"/>
            </a:solidFill>
            <a:miter lim="800000"/>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47" name="Line 3"/>
          <p:cNvSpPr>
            <a:spLocks noChangeShapeType="1"/>
          </p:cNvSpPr>
          <p:nvPr/>
        </p:nvSpPr>
        <p:spPr bwMode="auto">
          <a:xfrm flipH="1" flipV="1">
            <a:off x="2362200" y="2743200"/>
            <a:ext cx="1752600" cy="0"/>
          </a:xfrm>
          <a:prstGeom prst="line">
            <a:avLst/>
          </a:prstGeom>
          <a:noFill/>
          <a:ln w="19050">
            <a:solidFill>
              <a:schemeClr val="tx1"/>
            </a:solidFill>
            <a:miter lim="800000"/>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Tree>
    <p:extLst>
      <p:ext uri="{BB962C8B-B14F-4D97-AF65-F5344CB8AC3E}">
        <p14:creationId xmlns:p14="http://schemas.microsoft.com/office/powerpoint/2010/main" val="205736382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smtClean="0"/>
              <a:t>Least Squares Criterion</a:t>
            </a:r>
            <a:endParaRPr lang="en-US" dirty="0"/>
          </a:p>
        </p:txBody>
      </p:sp>
      <p:sp>
        <p:nvSpPr>
          <p:cNvPr id="56" name="Rectangle 3"/>
          <p:cNvSpPr>
            <a:spLocks noGrp="1" noChangeArrowheads="1"/>
          </p:cNvSpPr>
          <p:nvPr>
            <p:ph idx="1"/>
          </p:nvPr>
        </p:nvSpPr>
        <p:spPr>
          <a:xfrm>
            <a:off x="1128943" y="1364553"/>
            <a:ext cx="7048804" cy="4379976"/>
          </a:xfrm>
        </p:spPr>
        <p:txBody>
          <a:bodyPr/>
          <a:lstStyle/>
          <a:p>
            <a:pPr marL="0" indent="0" defTabSz="852488">
              <a:buNone/>
            </a:pPr>
            <a:r>
              <a:rPr lang="el-GR" dirty="0">
                <a:cs typeface="Arial" charset="0"/>
              </a:rPr>
              <a:t>b</a:t>
            </a:r>
            <a:r>
              <a:rPr lang="en-US" baseline="-25000" dirty="0" smtClean="0">
                <a:cs typeface="Arial" charset="0"/>
              </a:rPr>
              <a:t>0</a:t>
            </a:r>
            <a:r>
              <a:rPr lang="en-US" dirty="0" smtClean="0"/>
              <a:t> </a:t>
            </a:r>
            <a:r>
              <a:rPr lang="en-US" dirty="0"/>
              <a:t>and  </a:t>
            </a:r>
            <a:r>
              <a:rPr lang="el-GR" dirty="0">
                <a:cs typeface="Arial" charset="0"/>
              </a:rPr>
              <a:t>b</a:t>
            </a:r>
            <a:r>
              <a:rPr lang="en-US" baseline="-25000" dirty="0" smtClean="0"/>
              <a:t>1</a:t>
            </a:r>
            <a:r>
              <a:rPr lang="en-US" dirty="0" smtClean="0"/>
              <a:t> must </a:t>
            </a:r>
            <a:r>
              <a:rPr lang="en-US" dirty="0" smtClean="0">
                <a:solidFill>
                  <a:schemeClr val="folHlink"/>
                </a:solidFill>
              </a:rPr>
              <a:t>minimize </a:t>
            </a:r>
            <a:endParaRPr lang="en-US" dirty="0">
              <a:solidFill>
                <a:schemeClr val="folHlink"/>
              </a:solidFill>
            </a:endParaRPr>
          </a:p>
        </p:txBody>
      </p:sp>
      <p:graphicFrame>
        <p:nvGraphicFramePr>
          <p:cNvPr id="43" name="Object 4"/>
          <p:cNvGraphicFramePr>
            <a:graphicFrameLocks noChangeAspect="1"/>
          </p:cNvGraphicFramePr>
          <p:nvPr>
            <p:extLst/>
          </p:nvPr>
        </p:nvGraphicFramePr>
        <p:xfrm>
          <a:off x="5159376" y="1153320"/>
          <a:ext cx="3121025" cy="823912"/>
        </p:xfrm>
        <a:graphic>
          <a:graphicData uri="http://schemas.openxmlformats.org/presentationml/2006/ole">
            <mc:AlternateContent xmlns:mc="http://schemas.openxmlformats.org/markup-compatibility/2006">
              <mc:Choice xmlns:v="urn:schemas-microsoft-com:vml" Requires="v">
                <p:oleObj spid="_x0000_s327716" name="Equation" r:id="rId4" imgW="1054100" imgH="279400" progId="Equation.3">
                  <p:embed/>
                </p:oleObj>
              </mc:Choice>
              <mc:Fallback>
                <p:oleObj name="Equation" r:id="rId4" imgW="1054100" imgH="279400" progId="Equation.3">
                  <p:embed/>
                  <p:pic>
                    <p:nvPicPr>
                      <p:cNvPr id="0" name=""/>
                      <p:cNvPicPr>
                        <a:picLocks noChangeAspect="1" noChangeArrowheads="1"/>
                      </p:cNvPicPr>
                      <p:nvPr/>
                    </p:nvPicPr>
                    <p:blipFill>
                      <a:blip r:embed="rId5"/>
                      <a:srcRect/>
                      <a:stretch>
                        <a:fillRect/>
                      </a:stretch>
                    </p:blipFill>
                    <p:spPr bwMode="auto">
                      <a:xfrm>
                        <a:off x="5159376" y="1153320"/>
                        <a:ext cx="3121025" cy="823912"/>
                      </a:xfrm>
                      <a:prstGeom prst="rect">
                        <a:avLst/>
                      </a:prstGeom>
                      <a:solidFill>
                        <a:srgbClr val="FFFFFF"/>
                      </a:solidFill>
                      <a:ln w="9525">
                        <a:solidFill>
                          <a:srgbClr val="FFFFFF"/>
                        </a:solidFill>
                        <a:miter lim="800000"/>
                        <a:headEnd/>
                        <a:tailEnd/>
                      </a:ln>
                      <a:effectLst/>
                    </p:spPr>
                  </p:pic>
                </p:oleObj>
              </mc:Fallback>
            </mc:AlternateContent>
          </a:graphicData>
        </a:graphic>
      </p:graphicFrame>
      <p:graphicFrame>
        <p:nvGraphicFramePr>
          <p:cNvPr id="48" name="Object 4"/>
          <p:cNvGraphicFramePr>
            <a:graphicFrameLocks noChangeAspect="1"/>
          </p:cNvGraphicFramePr>
          <p:nvPr>
            <p:extLst/>
          </p:nvPr>
        </p:nvGraphicFramePr>
        <p:xfrm>
          <a:off x="2416175" y="2632075"/>
          <a:ext cx="4662488" cy="1684338"/>
        </p:xfrm>
        <a:graphic>
          <a:graphicData uri="http://schemas.openxmlformats.org/presentationml/2006/ole">
            <mc:AlternateContent xmlns:mc="http://schemas.openxmlformats.org/markup-compatibility/2006">
              <mc:Choice xmlns:v="urn:schemas-microsoft-com:vml" Requires="v">
                <p:oleObj spid="_x0000_s327717" name="Equation" r:id="rId6" imgW="1574800" imgH="571500" progId="Equation.3">
                  <p:embed/>
                </p:oleObj>
              </mc:Choice>
              <mc:Fallback>
                <p:oleObj name="Equation" r:id="rId6" imgW="1574800" imgH="571500" progId="Equation.3">
                  <p:embed/>
                  <p:pic>
                    <p:nvPicPr>
                      <p:cNvPr id="0" name=""/>
                      <p:cNvPicPr>
                        <a:picLocks noChangeAspect="1" noChangeArrowheads="1"/>
                      </p:cNvPicPr>
                      <p:nvPr/>
                    </p:nvPicPr>
                    <p:blipFill>
                      <a:blip r:embed="rId7"/>
                      <a:srcRect/>
                      <a:stretch>
                        <a:fillRect/>
                      </a:stretch>
                    </p:blipFill>
                    <p:spPr bwMode="auto">
                      <a:xfrm>
                        <a:off x="2416175" y="2632075"/>
                        <a:ext cx="4662488" cy="168433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6" name="Rectangle 5"/>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6707838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954132" y="310162"/>
            <a:ext cx="7758068" cy="990107"/>
          </a:xfrm>
        </p:spPr>
        <p:txBody>
          <a:bodyPr/>
          <a:lstStyle/>
          <a:p>
            <a:r>
              <a:rPr lang="en-US" dirty="0" smtClean="0"/>
              <a:t>Least Squares Regression Properties</a:t>
            </a:r>
            <a:endParaRPr lang="en-US" dirty="0"/>
          </a:p>
        </p:txBody>
      </p:sp>
      <p:sp>
        <p:nvSpPr>
          <p:cNvPr id="400387" name="Rectangle 3"/>
          <p:cNvSpPr>
            <a:spLocks noGrp="1" noChangeArrowheads="1"/>
          </p:cNvSpPr>
          <p:nvPr>
            <p:ph idx="1"/>
          </p:nvPr>
        </p:nvSpPr>
        <p:spPr/>
        <p:txBody>
          <a:bodyPr/>
          <a:lstStyle/>
          <a:p>
            <a:pPr marL="0" indent="0">
              <a:buNone/>
            </a:pPr>
            <a:r>
              <a:rPr lang="en-US" dirty="0" smtClean="0"/>
              <a:t>The sum of the residuals from the least squares regression line is 0.</a:t>
            </a:r>
          </a:p>
          <a:p>
            <a:pPr marL="0" indent="0">
              <a:buNone/>
            </a:pPr>
            <a:r>
              <a:rPr lang="en-US" dirty="0" smtClean="0"/>
              <a:t>The sum of the squared residuals is a minimum.</a:t>
            </a:r>
          </a:p>
          <a:p>
            <a:pPr marL="0" indent="0">
              <a:buNone/>
            </a:pPr>
            <a:r>
              <a:rPr lang="en-US" dirty="0" smtClean="0"/>
              <a:t>The simple regression line always passes through the mean of the y variable and the mean of the x variable.</a:t>
            </a:r>
          </a:p>
          <a:p>
            <a:pPr marL="0" indent="0">
              <a:buNone/>
            </a:pPr>
            <a:r>
              <a:rPr lang="en-US" dirty="0" smtClean="0"/>
              <a:t>The least squares coefficients are unbiased estimates of </a:t>
            </a:r>
            <a:r>
              <a:rPr lang="en-US" dirty="0" smtClean="0">
                <a:sym typeface="Symbol" charset="0"/>
              </a:rPr>
              <a:t></a:t>
            </a:r>
            <a:r>
              <a:rPr lang="en-US" baseline="-25000" dirty="0" smtClean="0">
                <a:sym typeface="Symbol" charset="0"/>
              </a:rPr>
              <a:t>0</a:t>
            </a:r>
            <a:r>
              <a:rPr lang="en-US" dirty="0" smtClean="0">
                <a:sym typeface="Symbol" charset="0"/>
              </a:rPr>
              <a:t> and </a:t>
            </a:r>
            <a:r>
              <a:rPr lang="en-US" baseline="-25000" dirty="0" smtClean="0">
                <a:sym typeface="Symbol" charset="0"/>
              </a:rPr>
              <a:t>1</a:t>
            </a:r>
            <a:r>
              <a:rPr lang="en-US" dirty="0" smtClean="0">
                <a:sym typeface="Symbol" charset="0"/>
              </a:rPr>
              <a:t>.</a:t>
            </a:r>
            <a:endParaRPr lang="en-US" dirty="0"/>
          </a:p>
        </p:txBody>
      </p:sp>
      <p:sp>
        <p:nvSpPr>
          <p:cNvPr id="2" name="Rectangle 1"/>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44975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t>Linear Regression </a:t>
            </a:r>
            <a:r>
              <a:rPr lang="en-US" dirty="0"/>
              <a:t>Assumptions</a:t>
            </a:r>
          </a:p>
        </p:txBody>
      </p:sp>
      <p:sp>
        <p:nvSpPr>
          <p:cNvPr id="25603" name="Rectangle 3"/>
          <p:cNvSpPr>
            <a:spLocks noGrp="1" noChangeArrowheads="1"/>
          </p:cNvSpPr>
          <p:nvPr>
            <p:ph idx="1"/>
          </p:nvPr>
        </p:nvSpPr>
        <p:spPr>
          <a:xfrm>
            <a:off x="1128943" y="1707453"/>
            <a:ext cx="7048804" cy="4379976"/>
          </a:xfrm>
        </p:spPr>
        <p:txBody>
          <a:bodyPr/>
          <a:lstStyle/>
          <a:p>
            <a:pPr marL="0" indent="0" defTabSz="852488">
              <a:lnSpc>
                <a:spcPct val="90000"/>
              </a:lnSpc>
              <a:spcBef>
                <a:spcPct val="40000"/>
              </a:spcBef>
              <a:buNone/>
            </a:pPr>
            <a:r>
              <a:rPr lang="en-US" dirty="0"/>
              <a:t>Error values (</a:t>
            </a:r>
            <a:r>
              <a:rPr lang="el-GR" dirty="0"/>
              <a:t>ε</a:t>
            </a:r>
            <a:r>
              <a:rPr lang="en-US" dirty="0"/>
              <a:t>) are statistically independent</a:t>
            </a:r>
          </a:p>
          <a:p>
            <a:pPr marL="0" indent="0" defTabSz="852488">
              <a:lnSpc>
                <a:spcPct val="90000"/>
              </a:lnSpc>
              <a:spcBef>
                <a:spcPct val="40000"/>
              </a:spcBef>
              <a:buNone/>
            </a:pPr>
            <a:r>
              <a:rPr lang="en-US" dirty="0"/>
              <a:t>Error values are normally distributed </a:t>
            </a:r>
            <a:r>
              <a:rPr lang="en-US" dirty="0" smtClean="0"/>
              <a:t/>
            </a:r>
            <a:br>
              <a:rPr lang="en-US" dirty="0" smtClean="0"/>
            </a:br>
            <a:r>
              <a:rPr lang="en-US" dirty="0" smtClean="0"/>
              <a:t>for </a:t>
            </a:r>
            <a:r>
              <a:rPr lang="en-US" dirty="0"/>
              <a:t>any given value of  x</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is </a:t>
            </a:r>
            <a:r>
              <a:rPr lang="en-US" dirty="0"/>
              <a:t>normal</a:t>
            </a:r>
          </a:p>
          <a:p>
            <a:pPr marL="0" indent="0" defTabSz="852488">
              <a:lnSpc>
                <a:spcPct val="90000"/>
              </a:lnSpc>
              <a:spcBef>
                <a:spcPct val="40000"/>
              </a:spcBef>
              <a:buNone/>
            </a:pPr>
            <a:r>
              <a:rPr lang="en-US" dirty="0"/>
              <a:t>The probability distribution of the errors </a:t>
            </a:r>
            <a:r>
              <a:rPr lang="en-US" dirty="0" smtClean="0"/>
              <a:t/>
            </a:r>
            <a:br>
              <a:rPr lang="en-US" dirty="0" smtClean="0"/>
            </a:br>
            <a:r>
              <a:rPr lang="en-US" dirty="0" smtClean="0"/>
              <a:t>has </a:t>
            </a:r>
            <a:r>
              <a:rPr lang="en-US" dirty="0"/>
              <a:t>constant variance</a:t>
            </a:r>
          </a:p>
          <a:p>
            <a:pPr marL="0" indent="0" defTabSz="852488">
              <a:lnSpc>
                <a:spcPct val="90000"/>
              </a:lnSpc>
              <a:spcBef>
                <a:spcPct val="40000"/>
              </a:spcBef>
              <a:buNone/>
            </a:pPr>
            <a:r>
              <a:rPr lang="en-US" dirty="0"/>
              <a:t>The underlying relationship between the x variable and the y variable is linear</a:t>
            </a:r>
          </a:p>
        </p:txBody>
      </p:sp>
      <p:sp>
        <p:nvSpPr>
          <p:cNvPr id="4" name="Rectangle 3"/>
          <p:cNvSpPr/>
          <p:nvPr/>
        </p:nvSpPr>
        <p:spPr>
          <a:xfrm>
            <a:off x="-1" y="6488668"/>
            <a:ext cx="8559045" cy="369332"/>
          </a:xfrm>
          <a:prstGeom prst="rect">
            <a:avLst/>
          </a:prstGeom>
        </p:spPr>
        <p:txBody>
          <a:bodyPr wrap="square">
            <a:spAutoFit/>
          </a:bodyPr>
          <a:lstStyle/>
          <a:p>
            <a:r>
              <a:rPr lang="en-US" dirty="0" smtClean="0"/>
              <a:t>Adapted from </a:t>
            </a:r>
            <a:r>
              <a:rPr lang="en-US" dirty="0" err="1" smtClean="0"/>
              <a:t>www.clt.astate.edu</a:t>
            </a:r>
            <a:r>
              <a:rPr lang="en-US" dirty="0"/>
              <a:t>/</a:t>
            </a:r>
            <a:r>
              <a:rPr lang="en-US" dirty="0" err="1"/>
              <a:t>asyamil</a:t>
            </a:r>
            <a:r>
              <a:rPr lang="en-US" dirty="0"/>
              <a:t>/</a:t>
            </a:r>
            <a:r>
              <a:rPr lang="en-US" dirty="0" err="1"/>
              <a:t>groebner</a:t>
            </a:r>
            <a:r>
              <a:rPr lang="en-US" dirty="0"/>
              <a:t>/</a:t>
            </a:r>
            <a:r>
              <a:rPr lang="en-US" dirty="0" err="1"/>
              <a:t>ppts</a:t>
            </a:r>
            <a:r>
              <a:rPr lang="en-US" dirty="0"/>
              <a:t>/PP11final.ppt</a:t>
            </a:r>
          </a:p>
        </p:txBody>
      </p:sp>
    </p:spTree>
    <p:extLst>
      <p:ext uri="{BB962C8B-B14F-4D97-AF65-F5344CB8AC3E}">
        <p14:creationId xmlns:p14="http://schemas.microsoft.com/office/powerpoint/2010/main" val="199662465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066800" y="1828800"/>
            <a:ext cx="7226300" cy="1371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p>
        </p:txBody>
      </p:sp>
      <p:sp>
        <p:nvSpPr>
          <p:cNvPr id="32771" name="Rectangle 3"/>
          <p:cNvSpPr>
            <a:spLocks noGrp="1" noChangeArrowheads="1"/>
          </p:cNvSpPr>
          <p:nvPr>
            <p:ph type="title"/>
          </p:nvPr>
        </p:nvSpPr>
        <p:spPr/>
        <p:txBody>
          <a:bodyPr/>
          <a:lstStyle/>
          <a:p>
            <a:pPr defTabSz="852488"/>
            <a:r>
              <a:rPr lang="en-US" sz="4000"/>
              <a:t>Simple Linear Regression Example</a:t>
            </a:r>
          </a:p>
        </p:txBody>
      </p:sp>
      <p:sp>
        <p:nvSpPr>
          <p:cNvPr id="32772" name="Rectangle 4"/>
          <p:cNvSpPr>
            <a:spLocks noGrp="1" noChangeArrowheads="1"/>
          </p:cNvSpPr>
          <p:nvPr>
            <p:ph idx="1"/>
          </p:nvPr>
        </p:nvSpPr>
        <p:spPr/>
        <p:txBody>
          <a:bodyPr/>
          <a:lstStyle/>
          <a:p>
            <a:pPr marL="0" indent="0" defTabSz="852488">
              <a:buNone/>
            </a:pPr>
            <a:r>
              <a:rPr lang="en-US" dirty="0">
                <a:solidFill>
                  <a:schemeClr val="bg1"/>
                </a:solidFill>
              </a:rPr>
              <a:t>A real estate agent wishes to examine the relationship between the selling price of a home and its size (measured in square feet)</a:t>
            </a:r>
          </a:p>
          <a:p>
            <a:pPr marL="320675" indent="-320675" defTabSz="852488"/>
            <a:endParaRPr lang="en-US" sz="1600" dirty="0"/>
          </a:p>
          <a:p>
            <a:pPr marL="320675" indent="-320675" defTabSz="852488"/>
            <a:r>
              <a:rPr lang="en-US" dirty="0"/>
              <a:t>A random sample of 10 houses is selected</a:t>
            </a:r>
          </a:p>
          <a:p>
            <a:pPr marL="693738" lvl="1" indent="-268288" defTabSz="852488"/>
            <a:r>
              <a:rPr lang="en-US" sz="3200" dirty="0">
                <a:solidFill>
                  <a:schemeClr val="folHlink"/>
                </a:solidFill>
              </a:rPr>
              <a:t>Dependent variable (y) = house price in $1000s</a:t>
            </a:r>
          </a:p>
          <a:p>
            <a:pPr marL="693738" lvl="1" indent="-268288" defTabSz="852488"/>
            <a:r>
              <a:rPr lang="en-US" sz="3200" dirty="0">
                <a:solidFill>
                  <a:schemeClr val="folHlink"/>
                </a:solidFill>
              </a:rPr>
              <a:t>Independent variable (x) = square feet</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0510486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defTabSz="852488"/>
            <a:r>
              <a:rPr lang="en-US" sz="4000"/>
              <a:t>Sample Data for House Price Model</a:t>
            </a:r>
          </a:p>
        </p:txBody>
      </p:sp>
      <p:graphicFrame>
        <p:nvGraphicFramePr>
          <p:cNvPr id="33795" name="Group 3"/>
          <p:cNvGraphicFramePr>
            <a:graphicFrameLocks noGrp="1"/>
          </p:cNvGraphicFramePr>
          <p:nvPr>
            <p:extLst/>
          </p:nvPr>
        </p:nvGraphicFramePr>
        <p:xfrm>
          <a:off x="1524000" y="1600200"/>
          <a:ext cx="6096000" cy="4724400"/>
        </p:xfrm>
        <a:graphic>
          <a:graphicData uri="http://schemas.openxmlformats.org/drawingml/2006/table">
            <a:tbl>
              <a:tblPr firstRow="1">
                <a:tableStyleId>{5C22544A-7EE6-4342-B048-85BDC9FD1C3A}</a:tableStyleId>
              </a:tblPr>
              <a:tblGrid>
                <a:gridCol w="3149600"/>
                <a:gridCol w="2946400"/>
              </a:tblGrid>
              <a:tr h="609600">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House Price in $</a:t>
                      </a:r>
                      <a:r>
                        <a:rPr kumimoji="0" lang="en-US" sz="2100" u="none" strike="noStrike" cap="none" normalizeH="0" baseline="0" dirty="0" smtClean="0">
                          <a:ln>
                            <a:noFill/>
                          </a:ln>
                          <a:effectLst/>
                        </a:rPr>
                        <a:t>1000s (</a:t>
                      </a:r>
                      <a:r>
                        <a:rPr kumimoji="0" lang="en-US" sz="2100" u="none" strike="noStrike" cap="none" normalizeH="0" baseline="0" dirty="0">
                          <a:ln>
                            <a:noFill/>
                          </a:ln>
                          <a:effectLst/>
                        </a:rPr>
                        <a:t>y)</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Square Feet </a:t>
                      </a:r>
                      <a:r>
                        <a:rPr kumimoji="0" lang="en-US" sz="2100" u="none" strike="noStrike" cap="none" normalizeH="0" baseline="0" dirty="0" smtClean="0">
                          <a:ln>
                            <a:noFill/>
                          </a:ln>
                          <a:effectLst/>
                        </a:rPr>
                        <a:t>(</a:t>
                      </a:r>
                      <a:r>
                        <a:rPr kumimoji="0" lang="en-US" sz="2100" u="none" strike="noStrike" cap="none" normalizeH="0" baseline="0" dirty="0">
                          <a:ln>
                            <a:noFill/>
                          </a:ln>
                          <a:effectLst/>
                        </a:rPr>
                        <a:t>x)</a:t>
                      </a:r>
                      <a:endParaRPr kumimoji="0" lang="en-US" sz="2100" b="1" i="0" u="none" strike="noStrike" cap="none" normalizeH="0" baseline="0" dirty="0">
                        <a:ln>
                          <a:noFill/>
                        </a:ln>
                        <a:solidFill>
                          <a:schemeClr val="tx1"/>
                        </a:solidFill>
                        <a:effectLst/>
                        <a:latin typeface="Arial" charset="0"/>
                        <a:ea typeface="ＭＳ Ｐゴシック" charset="0"/>
                      </a:endParaRPr>
                    </a:p>
                  </a:txBody>
                  <a:tcPr anchor="ct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312</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1600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279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1700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308</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1875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199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1100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1550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405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2350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324</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2450</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8138">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319</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1425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r>
              <a:tr h="33972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a:ln>
                            <a:noFill/>
                          </a:ln>
                          <a:effectLst/>
                        </a:rPr>
                        <a:t>255</a:t>
                      </a:r>
                      <a:endParaRPr kumimoji="0" lang="en-US" sz="2100" b="1"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2100" u="none" strike="noStrike" cap="none" normalizeH="0" baseline="0" dirty="0">
                          <a:ln>
                            <a:noFill/>
                          </a:ln>
                          <a:effectLst/>
                        </a:rPr>
                        <a:t>1700</a:t>
                      </a:r>
                      <a:endParaRPr kumimoji="0" lang="en-US" sz="2100" b="1"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sp>
        <p:nvSpPr>
          <p:cNvPr id="4" name="Rectangle 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9952921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28740"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2700">
                            <a:solidFill>
                              <a:srgbClr val="CCFF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328741"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 xmlns:a14="http://schemas.microsoft.com/office/drawing/2010/main">
                            <a:solidFill>
                              <a:srgbClr val="FFD5D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 xmlns:a14="http://schemas.microsoft.com/office/drawing/2010/main">
                <a:solidFill>
                  <a:srgbClr val="CC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 xmlns:a14="http://schemas.microsoft.com/office/drawing/2010/main">
                <a:solidFill>
                  <a:srgbClr val="CC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07387315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29764"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2700">
                            <a:solidFill>
                              <a:srgbClr val="CCFF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329765"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 xmlns:a14="http://schemas.microsoft.com/office/drawing/2010/main">
                            <a:solidFill>
                              <a:srgbClr val="FFD5D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r>
              <a:rPr lang="en-US" sz="2000"/>
              <a:t>Slope </a:t>
            </a:r>
          </a:p>
          <a:p>
            <a:pPr eaLnBrk="0" hangingPunct="0"/>
            <a:r>
              <a:rPr lang="en-US" sz="2000"/>
              <a:t>= 0.10977</a:t>
            </a:r>
            <a:endParaRPr lang="en-US" sz="2000" baseline="-25000"/>
          </a:p>
        </p:txBody>
      </p:sp>
      <p:sp>
        <p:nvSpPr>
          <p:cNvPr id="36874" name="Rectangle 10"/>
          <p:cNvSpPr>
            <a:spLocks noChangeArrowheads="1"/>
          </p:cNvSpPr>
          <p:nvPr/>
        </p:nvSpPr>
        <p:spPr bwMode="auto">
          <a:xfrm>
            <a:off x="1066800" y="4724400"/>
            <a:ext cx="1219200" cy="6873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000" dirty="0"/>
              <a:t>Intercept </a:t>
            </a:r>
          </a:p>
          <a:p>
            <a:pPr eaLnBrk="0" hangingPunct="0">
              <a:lnSpc>
                <a:spcPct val="40000"/>
              </a:lnSpc>
              <a:spcBef>
                <a:spcPct val="50000"/>
              </a:spcBef>
            </a:pPr>
            <a:r>
              <a:rPr lang="en-US" sz="2000" dirty="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 xmlns:a14="http://schemas.microsoft.com/office/drawing/2010/main">
                <a:solidFill>
                  <a:srgbClr val="CC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 xmlns:a14="http://schemas.microsoft.com/office/drawing/2010/main">
                <a:solidFill>
                  <a:srgbClr val="CC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0942869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30788"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2700">
                            <a:solidFill>
                              <a:srgbClr val="CCFF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a:t>Graphical Presentation</a:t>
            </a:r>
          </a:p>
        </p:txBody>
      </p:sp>
      <p:sp>
        <p:nvSpPr>
          <p:cNvPr id="36869" name="Rectangle 5"/>
          <p:cNvSpPr>
            <a:spLocks noGrp="1" noChangeArrowheads="1"/>
          </p:cNvSpPr>
          <p:nvPr>
            <p:ph idx="1"/>
          </p:nvPr>
        </p:nvSpPr>
        <p:spPr>
          <a:xfrm>
            <a:off x="1128942" y="1847153"/>
            <a:ext cx="8015058" cy="4379976"/>
          </a:xfrm>
        </p:spPr>
        <p:txBody>
          <a:bodyPr/>
          <a:lstStyle/>
          <a:p>
            <a:pPr marL="0" indent="0">
              <a:buNone/>
            </a:pPr>
            <a:r>
              <a:rPr lang="en-US" dirty="0"/>
              <a:t>House price model:  </a:t>
            </a:r>
            <a:r>
              <a:rPr lang="en-US" dirty="0" smtClean="0"/>
              <a:t>scatter </a:t>
            </a:r>
            <a:r>
              <a:rPr lang="en-US" dirty="0"/>
              <a:t>plot and regression line</a:t>
            </a:r>
          </a:p>
        </p:txBody>
      </p:sp>
      <p:graphicFrame>
        <p:nvGraphicFramePr>
          <p:cNvPr id="36870" name="Object 6"/>
          <p:cNvGraphicFramePr>
            <a:graphicFrameLocks noChangeAspect="1"/>
          </p:cNvGraphicFramePr>
          <p:nvPr>
            <p:extLst/>
          </p:nvPr>
        </p:nvGraphicFramePr>
        <p:xfrm>
          <a:off x="2082800" y="5943600"/>
          <a:ext cx="5530850" cy="365125"/>
        </p:xfrm>
        <a:graphic>
          <a:graphicData uri="http://schemas.openxmlformats.org/presentationml/2006/ole">
            <mc:AlternateContent xmlns:mc="http://schemas.openxmlformats.org/markup-compatibility/2006">
              <mc:Choice xmlns:v="urn:schemas-microsoft-com:vml" Requires="v">
                <p:oleObj spid="_x0000_s330789" name="Equation" r:id="rId6" imgW="3086100" imgH="203200" progId="Equation.3">
                  <p:embed/>
                </p:oleObj>
              </mc:Choice>
              <mc:Fallback>
                <p:oleObj name="Equation" r:id="rId6" imgW="3086100" imgH="203200" progId="Equation.3">
                  <p:embed/>
                  <p:pic>
                    <p:nvPicPr>
                      <p:cNvPr id="0" name=""/>
                      <p:cNvPicPr>
                        <a:picLocks noChangeAspect="1" noChangeArrowheads="1"/>
                      </p:cNvPicPr>
                      <p:nvPr/>
                    </p:nvPicPr>
                    <p:blipFill>
                      <a:blip r:embed="rId7"/>
                      <a:srcRect/>
                      <a:stretch>
                        <a:fillRect/>
                      </a:stretch>
                    </p:blipFill>
                    <p:spPr bwMode="auto">
                      <a:xfrm>
                        <a:off x="2082800" y="5943600"/>
                        <a:ext cx="5530850" cy="365125"/>
                      </a:xfrm>
                      <a:prstGeom prst="rect">
                        <a:avLst/>
                      </a:prstGeom>
                      <a:noFill/>
                      <a:ln>
                        <a:noFill/>
                      </a:ln>
                      <a:effectLst/>
                      <a:extLst>
                        <a:ext uri="{909E8E84-426E-40dd-AFC4-6F175D3DCCD1}">
                          <a14:hiddenFill xmlns="" xmlns:a14="http://schemas.microsoft.com/office/drawing/2010/main">
                            <a:solidFill>
                              <a:srgbClr val="FFD5D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10400" y="3124200"/>
            <a:ext cx="1371600" cy="7175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r>
              <a:rPr lang="en-US" sz="2000" dirty="0"/>
              <a:t>Slope </a:t>
            </a:r>
          </a:p>
          <a:p>
            <a:pPr eaLnBrk="0" hangingPunct="0"/>
            <a:r>
              <a:rPr lang="en-US" sz="2000" dirty="0"/>
              <a:t>= 0.10977</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6400800" y="3048000"/>
            <a:ext cx="609600"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 xmlns:a14="http://schemas.microsoft.com/office/drawing/2010/main">
                <a:solidFill>
                  <a:srgbClr val="CC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 xmlns:a14="http://schemas.microsoft.com/office/drawing/2010/main">
                <a:solidFill>
                  <a:srgbClr val="CC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sp>
        <p:nvSpPr>
          <p:cNvPr id="14" name="Rectangle 13"/>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61308357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nvPr>
        </p:nvGraphicFramePr>
        <p:xfrm>
          <a:off x="228600" y="1905000"/>
          <a:ext cx="2819400" cy="4377436"/>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331795"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 xmlns:a14="http://schemas.microsoft.com/office/drawing/2010/main">
                            <a:solidFill>
                              <a:srgbClr val="FFFFCC"/>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4170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a:stretch>
            <a:fillRect/>
          </a:stretch>
        </p:blipFill>
        <p:spPr>
          <a:xfrm>
            <a:off x="2015461" y="418148"/>
            <a:ext cx="5435600" cy="2501900"/>
          </a:xfrm>
          <a:prstGeom prst="rect">
            <a:avLst/>
          </a:prstGeom>
        </p:spPr>
      </p:pic>
      <p:sp>
        <p:nvSpPr>
          <p:cNvPr id="8" name="Rectangle 7"/>
          <p:cNvSpPr/>
          <p:nvPr/>
        </p:nvSpPr>
        <p:spPr>
          <a:xfrm>
            <a:off x="1511519" y="5502911"/>
            <a:ext cx="6671339" cy="923330"/>
          </a:xfrm>
          <a:prstGeom prst="rect">
            <a:avLst/>
          </a:prstGeom>
        </p:spPr>
        <p:txBody>
          <a:bodyPr wrap="square">
            <a:spAutoFit/>
          </a:bodyPr>
          <a:lstStyle/>
          <a:p>
            <a:r>
              <a:rPr lang="en-US" dirty="0" err="1"/>
              <a:t>Redelmeier</a:t>
            </a:r>
            <a:r>
              <a:rPr lang="en-US" dirty="0"/>
              <a:t> DA, </a:t>
            </a:r>
            <a:r>
              <a:rPr lang="en-US" dirty="0" err="1"/>
              <a:t>Tversky</a:t>
            </a:r>
            <a:r>
              <a:rPr lang="en-US" dirty="0"/>
              <a:t> A (1996) On the belief that arthritis pain is related to the weather. Proceedings of the National Academy of Sciences 93(7):2895-2896.</a:t>
            </a:r>
          </a:p>
        </p:txBody>
      </p:sp>
    </p:spTree>
    <p:extLst>
      <p:ext uri="{BB962C8B-B14F-4D97-AF65-F5344CB8AC3E}">
        <p14:creationId xmlns:p14="http://schemas.microsoft.com/office/powerpoint/2010/main" val="89698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nvPr>
        </p:nvGraphicFramePr>
        <p:xfrm>
          <a:off x="228600" y="1905000"/>
          <a:ext cx="2819400" cy="4377436"/>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332836"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 xmlns:a14="http://schemas.microsoft.com/office/drawing/2010/main">
                            <a:solidFill>
                              <a:srgbClr val="FFFFCC"/>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92200" y="388938"/>
            <a:ext cx="75946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332837"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9"/>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84389612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Group 2"/>
          <p:cNvGraphicFramePr>
            <a:graphicFrameLocks noGrp="1"/>
          </p:cNvGraphicFramePr>
          <p:nvPr>
            <p:extLst/>
          </p:nvPr>
        </p:nvGraphicFramePr>
        <p:xfrm>
          <a:off x="228600" y="1905000"/>
          <a:ext cx="2819400" cy="4377436"/>
        </p:xfrm>
        <a:graphic>
          <a:graphicData uri="http://schemas.openxmlformats.org/drawingml/2006/table">
            <a:tbl>
              <a:tblPr firstRow="1">
                <a:tableStyleId>{5C22544A-7EE6-4342-B048-85BDC9FD1C3A}</a:tableStyleId>
              </a:tblPr>
              <a:tblGrid>
                <a:gridCol w="1409700"/>
                <a:gridCol w="1409700"/>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dirty="0">
                          <a:ln>
                            <a:noFill/>
                          </a:ln>
                          <a:effectLst/>
                        </a:rPr>
                        <a:t>(y)</a:t>
                      </a:r>
                      <a:endParaRPr kumimoji="0" lang="en-US" sz="17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700" u="none" strike="noStrike" cap="none" normalizeH="0" baseline="0">
                          <a:ln>
                            <a:noFill/>
                          </a:ln>
                          <a:effectLst/>
                        </a:rPr>
                        <a:t>(x)</a:t>
                      </a:r>
                      <a:endParaRPr kumimoji="0" lang="en-US" sz="1700" b="0" i="0" u="none" strike="noStrike" cap="none" normalizeH="0" baseline="0">
                        <a:ln>
                          <a:noFill/>
                        </a:ln>
                        <a:solidFill>
                          <a:schemeClr val="tx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312</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1600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279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1700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308</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1875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199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1100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1550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405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2350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324</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2450</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319</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1425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a:ln>
                            <a:noFill/>
                          </a:ln>
                          <a:effectLst/>
                        </a:rPr>
                        <a:t>255</a:t>
                      </a:r>
                      <a:endParaRPr kumimoji="0" lang="en-US" sz="17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700" u="none" strike="noStrike" cap="none" normalizeH="0" baseline="0" dirty="0">
                          <a:ln>
                            <a:noFill/>
                          </a:ln>
                          <a:effectLst/>
                        </a:rPr>
                        <a:t>1700</a:t>
                      </a:r>
                      <a:endParaRPr kumimoji="0" lang="en-US" sz="1700" b="0" i="0" u="none" strike="noStrike" cap="none" normalizeH="0" baseline="0" dirty="0">
                        <a:ln>
                          <a:noFill/>
                        </a:ln>
                        <a:solidFill>
                          <a:schemeClr val="tx1"/>
                        </a:solidFill>
                        <a:effectLst/>
                        <a:latin typeface="Arial" charset="0"/>
                        <a:ea typeface="ＭＳ Ｐゴシック" charset="0"/>
                      </a:endParaRPr>
                    </a:p>
                  </a:txBody>
                  <a:tcPr horzOverflow="overflow"/>
                </a:tc>
              </a:tr>
            </a:tbl>
          </a:graphicData>
        </a:graphic>
      </p:graphicFrame>
      <p:graphicFrame>
        <p:nvGraphicFramePr>
          <p:cNvPr id="62508" name="Object 44"/>
          <p:cNvGraphicFramePr>
            <a:graphicFrameLocks noChangeAspect="1"/>
          </p:cNvGraphicFramePr>
          <p:nvPr>
            <p:extLst/>
          </p:nvPr>
        </p:nvGraphicFramePr>
        <p:xfrm>
          <a:off x="3505200" y="2438400"/>
          <a:ext cx="4814888" cy="404813"/>
        </p:xfrm>
        <a:graphic>
          <a:graphicData uri="http://schemas.openxmlformats.org/presentationml/2006/ole">
            <mc:AlternateContent xmlns:mc="http://schemas.openxmlformats.org/markup-compatibility/2006">
              <mc:Choice xmlns:v="urn:schemas-microsoft-com:vml" Requires="v">
                <p:oleObj spid="_x0000_s333860" name="Equation" r:id="rId3" imgW="2425700" imgH="203200" progId="Equation.3">
                  <p:embed/>
                </p:oleObj>
              </mc:Choice>
              <mc:Fallback>
                <p:oleObj name="Equation" r:id="rId3" imgW="2425700" imgH="203200" progId="Equation.3">
                  <p:embed/>
                  <p:pic>
                    <p:nvPicPr>
                      <p:cNvPr id="0" name=""/>
                      <p:cNvPicPr>
                        <a:picLocks noChangeAspect="1" noChangeArrowheads="1"/>
                      </p:cNvPicPr>
                      <p:nvPr/>
                    </p:nvPicPr>
                    <p:blipFill>
                      <a:blip r:embed="rId4"/>
                      <a:srcRect/>
                      <a:stretch>
                        <a:fillRect/>
                      </a:stretch>
                    </p:blipFill>
                    <p:spPr bwMode="auto">
                      <a:xfrm>
                        <a:off x="3505200" y="2438400"/>
                        <a:ext cx="4814888" cy="404813"/>
                      </a:xfrm>
                      <a:prstGeom prst="rect">
                        <a:avLst/>
                      </a:prstGeom>
                      <a:noFill/>
                      <a:ln>
                        <a:noFill/>
                      </a:ln>
                      <a:effectLst/>
                      <a:extLst>
                        <a:ext uri="{909E8E84-426E-40dd-AFC4-6F175D3DCCD1}">
                          <a14:hiddenFill xmlns="" xmlns:a14="http://schemas.microsoft.com/office/drawing/2010/main">
                            <a:solidFill>
                              <a:srgbClr val="FFFFCC"/>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2509" name="Freeform 45"/>
          <p:cNvSpPr>
            <a:spLocks/>
          </p:cNvSpPr>
          <p:nvPr/>
        </p:nvSpPr>
        <p:spPr bwMode="auto">
          <a:xfrm>
            <a:off x="4038600" y="23622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62510" name="Rectangle 46"/>
          <p:cNvSpPr>
            <a:spLocks noChangeArrowheads="1"/>
          </p:cNvSpPr>
          <p:nvPr/>
        </p:nvSpPr>
        <p:spPr bwMode="auto">
          <a:xfrm>
            <a:off x="3505200" y="1747838"/>
            <a:ext cx="50292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Estimated Regression Equation:</a:t>
            </a:r>
          </a:p>
        </p:txBody>
      </p:sp>
      <p:sp>
        <p:nvSpPr>
          <p:cNvPr id="62511" name="Rectangle 47"/>
          <p:cNvSpPr>
            <a:spLocks noGrp="1" noChangeArrowheads="1"/>
          </p:cNvSpPr>
          <p:nvPr>
            <p:ph type="title"/>
          </p:nvPr>
        </p:nvSpPr>
        <p:spPr>
          <a:xfrm>
            <a:off x="1054100" y="388938"/>
            <a:ext cx="7632700" cy="1028700"/>
          </a:xfrm>
          <a:noFill/>
          <a:ln/>
        </p:spPr>
        <p:txBody>
          <a:bodyPr lIns="85342" tIns="42672" rIns="85342" bIns="42672" anchor="b"/>
          <a:lstStyle/>
          <a:p>
            <a:pPr>
              <a:lnSpc>
                <a:spcPct val="80000"/>
              </a:lnSpc>
            </a:pPr>
            <a:r>
              <a:rPr lang="en-US" dirty="0"/>
              <a:t>Example: House Prices</a:t>
            </a:r>
          </a:p>
        </p:txBody>
      </p:sp>
      <p:sp>
        <p:nvSpPr>
          <p:cNvPr id="62512" name="Rectangle 48"/>
          <p:cNvSpPr>
            <a:spLocks noChangeArrowheads="1"/>
          </p:cNvSpPr>
          <p:nvPr/>
        </p:nvSpPr>
        <p:spPr bwMode="auto">
          <a:xfrm>
            <a:off x="3657600" y="3429000"/>
            <a:ext cx="4876800" cy="95567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800" dirty="0"/>
              <a:t>Predict the price for a house with 2000 square feet</a:t>
            </a:r>
          </a:p>
        </p:txBody>
      </p:sp>
      <p:graphicFrame>
        <p:nvGraphicFramePr>
          <p:cNvPr id="9" name="Object 3"/>
          <p:cNvGraphicFramePr>
            <a:graphicFrameLocks noChangeAspect="1"/>
          </p:cNvGraphicFramePr>
          <p:nvPr>
            <p:extLst/>
          </p:nvPr>
        </p:nvGraphicFramePr>
        <p:xfrm>
          <a:off x="3657601" y="4575175"/>
          <a:ext cx="4876800" cy="924487"/>
        </p:xfrm>
        <a:graphic>
          <a:graphicData uri="http://schemas.openxmlformats.org/presentationml/2006/ole">
            <mc:AlternateContent xmlns:mc="http://schemas.openxmlformats.org/markup-compatibility/2006">
              <mc:Choice xmlns:v="urn:schemas-microsoft-com:vml" Requires="v">
                <p:oleObj spid="_x0000_s333861" name="Equation" r:id="rId5" imgW="2311400" imgH="431800" progId="Equation.3">
                  <p:embed/>
                </p:oleObj>
              </mc:Choice>
              <mc:Fallback>
                <p:oleObj name="Equation" r:id="rId5" imgW="2311400" imgH="431800" progId="Equation.3">
                  <p:embed/>
                  <p:pic>
                    <p:nvPicPr>
                      <p:cNvPr id="0" name=""/>
                      <p:cNvPicPr>
                        <a:picLocks noChangeAspect="1" noChangeArrowheads="1"/>
                      </p:cNvPicPr>
                      <p:nvPr/>
                    </p:nvPicPr>
                    <p:blipFill>
                      <a:blip r:embed="rId6"/>
                      <a:srcRect/>
                      <a:stretch>
                        <a:fillRect/>
                      </a:stretch>
                    </p:blipFill>
                    <p:spPr bwMode="auto">
                      <a:xfrm>
                        <a:off x="3657601" y="4575175"/>
                        <a:ext cx="4876800" cy="924487"/>
                      </a:xfrm>
                      <a:prstGeom prst="rect">
                        <a:avLst/>
                      </a:prstGeom>
                      <a:noFill/>
                      <a:ln>
                        <a:noFill/>
                      </a:ln>
                      <a:effectLst/>
                    </p:spPr>
                  </p:pic>
                </p:oleObj>
              </mc:Fallback>
            </mc:AlternateContent>
          </a:graphicData>
        </a:graphic>
      </p:graphicFrame>
      <p:sp>
        <p:nvSpPr>
          <p:cNvPr id="10" name="Rectangle 7"/>
          <p:cNvSpPr>
            <a:spLocks noChangeArrowheads="1"/>
          </p:cNvSpPr>
          <p:nvPr/>
        </p:nvSpPr>
        <p:spPr bwMode="auto">
          <a:xfrm>
            <a:off x="1219200" y="5499662"/>
            <a:ext cx="7315200" cy="9842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488" tIns="44450" rIns="90488" bIns="44450">
            <a:spAutoFit/>
          </a:bodyPr>
          <a:lstStyle/>
          <a:p>
            <a:pPr eaLnBrk="0" hangingPunct="0">
              <a:spcBef>
                <a:spcPct val="50000"/>
              </a:spcBef>
            </a:pPr>
            <a:r>
              <a:rPr lang="en-US" sz="2900"/>
              <a:t>The predicted price for a house with 2000 square feet is 317.85($1,000s) = $317,850</a:t>
            </a:r>
          </a:p>
        </p:txBody>
      </p:sp>
      <p:sp>
        <p:nvSpPr>
          <p:cNvPr id="11" name="Rectangle 10"/>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38018489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defTabSz="852488">
              <a:lnSpc>
                <a:spcPct val="90000"/>
              </a:lnSpc>
            </a:pPr>
            <a:r>
              <a:rPr lang="en-US" sz="4000" dirty="0" smtClean="0"/>
              <a:t>Coefficient of Determination</a:t>
            </a:r>
            <a:endParaRPr lang="en-US" sz="4000" dirty="0"/>
          </a:p>
        </p:txBody>
      </p:sp>
      <p:sp>
        <p:nvSpPr>
          <p:cNvPr id="2" name="Content Placeholder 1"/>
          <p:cNvSpPr>
            <a:spLocks noGrp="1"/>
          </p:cNvSpPr>
          <p:nvPr>
            <p:ph idx="1"/>
          </p:nvPr>
        </p:nvSpPr>
        <p:spPr/>
        <p:txBody>
          <a:bodyPr/>
          <a:lstStyle/>
          <a:p>
            <a:pPr marL="0" indent="0">
              <a:buNone/>
            </a:pPr>
            <a:endParaRPr lang="en-US" dirty="0" smtClean="0"/>
          </a:p>
          <a:p>
            <a:pPr marL="0" indent="0">
              <a:buNone/>
            </a:pPr>
            <a:r>
              <a:rPr lang="en-US" dirty="0" smtClean="0"/>
              <a:t>					  after minimizing</a:t>
            </a:r>
          </a:p>
          <a:p>
            <a:pPr marL="0" indent="0">
              <a:buNone/>
            </a:pPr>
            <a:endParaRPr lang="en-US" dirty="0"/>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p:txBody>
      </p:sp>
      <p:graphicFrame>
        <p:nvGraphicFramePr>
          <p:cNvPr id="9" name="Object 4"/>
          <p:cNvGraphicFramePr>
            <a:graphicFrameLocks noChangeAspect="1"/>
          </p:cNvGraphicFramePr>
          <p:nvPr>
            <p:extLst/>
          </p:nvPr>
        </p:nvGraphicFramePr>
        <p:xfrm>
          <a:off x="1088989" y="2005743"/>
          <a:ext cx="2256189" cy="1194514"/>
        </p:xfrm>
        <a:graphic>
          <a:graphicData uri="http://schemas.openxmlformats.org/presentationml/2006/ole">
            <mc:AlternateContent xmlns:mc="http://schemas.openxmlformats.org/markup-compatibility/2006">
              <mc:Choice xmlns:v="urn:schemas-microsoft-com:vml" Requires="v">
                <p:oleObj spid="_x0000_s334884" name="Equation" r:id="rId4" imgW="1003300" imgH="533400" progId="Equation.3">
                  <p:embed/>
                </p:oleObj>
              </mc:Choice>
              <mc:Fallback>
                <p:oleObj name="Equation" r:id="rId4" imgW="1003300" imgH="533400" progId="Equation.3">
                  <p:embed/>
                  <p:pic>
                    <p:nvPicPr>
                      <p:cNvPr id="0" name=""/>
                      <p:cNvPicPr>
                        <a:picLocks noChangeAspect="1" noChangeArrowheads="1"/>
                      </p:cNvPicPr>
                      <p:nvPr/>
                    </p:nvPicPr>
                    <p:blipFill>
                      <a:blip r:embed="rId5"/>
                      <a:srcRect/>
                      <a:stretch>
                        <a:fillRect/>
                      </a:stretch>
                    </p:blipFill>
                    <p:spPr bwMode="auto">
                      <a:xfrm>
                        <a:off x="1088989" y="2005743"/>
                        <a:ext cx="2256189" cy="1194514"/>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nvPr>
        </p:nvGraphicFramePr>
        <p:xfrm>
          <a:off x="6168469" y="2409750"/>
          <a:ext cx="2294930" cy="605833"/>
        </p:xfrm>
        <a:graphic>
          <a:graphicData uri="http://schemas.openxmlformats.org/presentationml/2006/ole">
            <mc:AlternateContent xmlns:mc="http://schemas.openxmlformats.org/markup-compatibility/2006">
              <mc:Choice xmlns:v="urn:schemas-microsoft-com:vml" Requires="v">
                <p:oleObj spid="_x0000_s334885" name="Equation" r:id="rId6" imgW="1054100" imgH="279400" progId="Equation.3">
                  <p:embed/>
                </p:oleObj>
              </mc:Choice>
              <mc:Fallback>
                <p:oleObj name="Equation" r:id="rId6" imgW="1054100" imgH="279400" progId="Equation.3">
                  <p:embed/>
                  <p:pic>
                    <p:nvPicPr>
                      <p:cNvPr id="0" name=""/>
                      <p:cNvPicPr>
                        <a:picLocks noChangeAspect="1" noChangeArrowheads="1"/>
                      </p:cNvPicPr>
                      <p:nvPr/>
                    </p:nvPicPr>
                    <p:blipFill>
                      <a:blip r:embed="rId7"/>
                      <a:srcRect/>
                      <a:stretch>
                        <a:fillRect/>
                      </a:stretch>
                    </p:blipFill>
                    <p:spPr bwMode="auto">
                      <a:xfrm>
                        <a:off x="6168469" y="2409750"/>
                        <a:ext cx="2294930" cy="605833"/>
                      </a:xfrm>
                      <a:prstGeom prst="rect">
                        <a:avLst/>
                      </a:prstGeom>
                      <a:solidFill>
                        <a:srgbClr val="FFFFFF"/>
                      </a:solidFill>
                      <a:ln w="9525">
                        <a:solidFill>
                          <a:srgbClr val="FFFFFF"/>
                        </a:solidFill>
                        <a:miter lim="800000"/>
                        <a:headEnd/>
                        <a:tailEnd/>
                      </a:ln>
                      <a:effectLst/>
                    </p:spPr>
                  </p:pic>
                </p:oleObj>
              </mc:Fallback>
            </mc:AlternateContent>
          </a:graphicData>
        </a:graphic>
      </p:graphicFrame>
    </p:spTree>
    <p:extLst>
      <p:ext uri="{BB962C8B-B14F-4D97-AF65-F5344CB8AC3E}">
        <p14:creationId xmlns:p14="http://schemas.microsoft.com/office/powerpoint/2010/main" val="179664221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Tree>
    <p:extLst>
      <p:ext uri="{BB962C8B-B14F-4D97-AF65-F5344CB8AC3E}">
        <p14:creationId xmlns:p14="http://schemas.microsoft.com/office/powerpoint/2010/main" val="111580626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3420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a:t>
            </a:r>
            <a:r>
              <a:rPr lang="en-US" dirty="0"/>
              <a:t>Variation attributable to factors other than the relationship between x and y</a:t>
            </a:r>
          </a:p>
        </p:txBody>
      </p:sp>
    </p:spTree>
    <p:extLst>
      <p:ext uri="{BB962C8B-B14F-4D97-AF65-F5344CB8AC3E}">
        <p14:creationId xmlns:p14="http://schemas.microsoft.com/office/powerpoint/2010/main" val="152869025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209800" y="2514600"/>
          <a:ext cx="4876800" cy="3314700"/>
        </p:xfrm>
        <a:graphic>
          <a:graphicData uri="http://schemas.openxmlformats.org/presentationml/2006/ole">
            <mc:AlternateContent xmlns:mc="http://schemas.openxmlformats.org/markup-compatibility/2006">
              <mc:Choice xmlns:v="urn:schemas-microsoft-com:vml" Requires="v">
                <p:oleObj spid="_x0000_s335908" name="Chart" r:id="rId4" imgW="5562600" imgH="3781552" progId="Excel.Chart.8">
                  <p:embed/>
                </p:oleObj>
              </mc:Choice>
              <mc:Fallback>
                <p:oleObj name="Chart" r:id="rId4" imgW="5562600" imgH="3781552"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4600"/>
                        <a:ext cx="4876800" cy="33147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2700">
                            <a:solidFill>
                              <a:srgbClr val="CCFF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3"/>
          <p:cNvSpPr>
            <a:spLocks noChangeArrowheads="1"/>
          </p:cNvSpPr>
          <p:nvPr/>
        </p:nvSpPr>
        <p:spPr bwMode="auto">
          <a:xfrm>
            <a:off x="1828800" y="5715000"/>
            <a:ext cx="6019800" cy="685800"/>
          </a:xfrm>
          <a:prstGeom prst="rect">
            <a:avLst/>
          </a:prstGeom>
          <a:solidFill>
            <a:srgbClr val="FFFFCC"/>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868" name="Rectangle 4"/>
          <p:cNvSpPr>
            <a:spLocks noGrp="1" noChangeArrowheads="1"/>
          </p:cNvSpPr>
          <p:nvPr>
            <p:ph type="title"/>
          </p:nvPr>
        </p:nvSpPr>
        <p:spPr/>
        <p:txBody>
          <a:bodyPr/>
          <a:lstStyle/>
          <a:p>
            <a:r>
              <a:rPr lang="en-US" dirty="0" smtClean="0"/>
              <a:t>Unexplained error in House Price Model (SSE)</a:t>
            </a:r>
            <a:endParaRPr lang="en-US" dirty="0"/>
          </a:p>
        </p:txBody>
      </p:sp>
      <p:sp>
        <p:nvSpPr>
          <p:cNvPr id="36869" name="Rectangle 5"/>
          <p:cNvSpPr>
            <a:spLocks noGrp="1" noChangeArrowheads="1"/>
          </p:cNvSpPr>
          <p:nvPr>
            <p:ph idx="1"/>
          </p:nvPr>
        </p:nvSpPr>
        <p:spPr>
          <a:xfrm>
            <a:off x="1128942" y="1847153"/>
            <a:ext cx="8015058" cy="4379976"/>
          </a:xfrm>
        </p:spPr>
        <p:txBody>
          <a:bodyPr/>
          <a:lstStyle/>
          <a:p>
            <a:pPr marL="0" indent="0">
              <a:buNone/>
            </a:pPr>
            <a:endParaRPr lang="en-US" dirty="0"/>
          </a:p>
        </p:txBody>
      </p:sp>
      <p:graphicFrame>
        <p:nvGraphicFramePr>
          <p:cNvPr id="36870" name="Object 6"/>
          <p:cNvGraphicFramePr>
            <a:graphicFrameLocks noChangeAspect="1"/>
          </p:cNvGraphicFramePr>
          <p:nvPr/>
        </p:nvGraphicFramePr>
        <p:xfrm>
          <a:off x="1981200" y="5943600"/>
          <a:ext cx="5735638" cy="365125"/>
        </p:xfrm>
        <a:graphic>
          <a:graphicData uri="http://schemas.openxmlformats.org/presentationml/2006/ole">
            <mc:AlternateContent xmlns:mc="http://schemas.openxmlformats.org/markup-compatibility/2006">
              <mc:Choice xmlns:v="urn:schemas-microsoft-com:vml" Requires="v">
                <p:oleObj spid="_x0000_s335909" name="Equation" r:id="rId6" imgW="3200400" imgH="203040" progId="Equation.3">
                  <p:embed/>
                </p:oleObj>
              </mc:Choice>
              <mc:Fallback>
                <p:oleObj name="Equation" r:id="rId6" imgW="32004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5943600"/>
                        <a:ext cx="5735638" cy="365125"/>
                      </a:xfrm>
                      <a:prstGeom prst="rect">
                        <a:avLst/>
                      </a:prstGeom>
                      <a:noFill/>
                      <a:ln>
                        <a:noFill/>
                      </a:ln>
                      <a:effectLst/>
                      <a:extLst>
                        <a:ext uri="{909E8E84-426E-40dd-AFC4-6F175D3DCCD1}">
                          <a14:hiddenFill xmlns="" xmlns:a14="http://schemas.microsoft.com/office/drawing/2010/main">
                            <a:solidFill>
                              <a:srgbClr val="FFD5D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1" name="Line 7"/>
          <p:cNvSpPr>
            <a:spLocks noChangeShapeType="1"/>
          </p:cNvSpPr>
          <p:nvPr/>
        </p:nvSpPr>
        <p:spPr bwMode="auto">
          <a:xfrm flipH="1">
            <a:off x="2819400" y="3886200"/>
            <a:ext cx="1676400" cy="762000"/>
          </a:xfrm>
          <a:prstGeom prst="line">
            <a:avLst/>
          </a:prstGeom>
          <a:noFill/>
          <a:ln w="12700">
            <a:solidFill>
              <a:schemeClr val="hlink"/>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2" name="Freeform 8"/>
          <p:cNvSpPr>
            <a:spLocks/>
          </p:cNvSpPr>
          <p:nvPr/>
        </p:nvSpPr>
        <p:spPr bwMode="auto">
          <a:xfrm>
            <a:off x="2438400" y="5867400"/>
            <a:ext cx="628650" cy="85725"/>
          </a:xfrm>
          <a:custGeom>
            <a:avLst/>
            <a:gdLst>
              <a:gd name="T0" fmla="*/ 0 w 396"/>
              <a:gd name="T1" fmla="*/ 48 h 54"/>
              <a:gd name="T2" fmla="*/ 204 w 396"/>
              <a:gd name="T3" fmla="*/ 0 h 54"/>
              <a:gd name="T4" fmla="*/ 396 w 396"/>
              <a:gd name="T5" fmla="*/ 54 h 54"/>
            </a:gdLst>
            <a:ahLst/>
            <a:cxnLst>
              <a:cxn ang="0">
                <a:pos x="T0" y="T1"/>
              </a:cxn>
              <a:cxn ang="0">
                <a:pos x="T2" y="T3"/>
              </a:cxn>
              <a:cxn ang="0">
                <a:pos x="T4" y="T5"/>
              </a:cxn>
            </a:cxnLst>
            <a:rect l="0" t="0" r="r" b="b"/>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p>
        </p:txBody>
      </p:sp>
      <p:sp>
        <p:nvSpPr>
          <p:cNvPr id="36873" name="Rectangle 9"/>
          <p:cNvSpPr>
            <a:spLocks noChangeArrowheads="1"/>
          </p:cNvSpPr>
          <p:nvPr/>
        </p:nvSpPr>
        <p:spPr bwMode="auto">
          <a:xfrm>
            <a:off x="7031038" y="3381744"/>
            <a:ext cx="1719368" cy="101309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Unexplained variation makes R</a:t>
            </a:r>
            <a:r>
              <a:rPr lang="en-US" sz="2000" baseline="30000" dirty="0" smtClean="0"/>
              <a:t>2</a:t>
            </a:r>
            <a:r>
              <a:rPr lang="en-US" sz="2000" dirty="0" smtClean="0"/>
              <a:t> .581</a:t>
            </a:r>
            <a:endParaRPr lang="en-US" sz="2000" baseline="-25000" dirty="0"/>
          </a:p>
        </p:txBody>
      </p:sp>
      <p:sp>
        <p:nvSpPr>
          <p:cNvPr id="36874" name="Rectangle 10"/>
          <p:cNvSpPr>
            <a:spLocks noChangeArrowheads="1"/>
          </p:cNvSpPr>
          <p:nvPr/>
        </p:nvSpPr>
        <p:spPr bwMode="auto">
          <a:xfrm>
            <a:off x="1066800" y="4724400"/>
            <a:ext cx="1219200" cy="687388"/>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Intercept </a:t>
            </a:r>
          </a:p>
          <a:p>
            <a:pPr eaLnBrk="0" hangingPunct="0">
              <a:lnSpc>
                <a:spcPct val="40000"/>
              </a:lnSpc>
              <a:spcBef>
                <a:spcPct val="50000"/>
              </a:spcBef>
            </a:pPr>
            <a:r>
              <a:rPr lang="en-US" sz="2000"/>
              <a:t>= 98.248  </a:t>
            </a:r>
          </a:p>
        </p:txBody>
      </p:sp>
      <p:sp>
        <p:nvSpPr>
          <p:cNvPr id="36875" name="Line 11"/>
          <p:cNvSpPr>
            <a:spLocks noChangeShapeType="1"/>
          </p:cNvSpPr>
          <p:nvPr/>
        </p:nvSpPr>
        <p:spPr bwMode="auto">
          <a:xfrm flipH="1">
            <a:off x="6019800" y="2438400"/>
            <a:ext cx="1676400" cy="762000"/>
          </a:xfrm>
          <a:prstGeom prst="line">
            <a:avLst/>
          </a:prstGeom>
          <a:noFill/>
          <a:ln w="12700">
            <a:solidFill>
              <a:schemeClr val="hlink"/>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76" name="Freeform 12"/>
          <p:cNvSpPr>
            <a:spLocks/>
          </p:cNvSpPr>
          <p:nvPr/>
        </p:nvSpPr>
        <p:spPr bwMode="auto">
          <a:xfrm>
            <a:off x="5915424" y="3413295"/>
            <a:ext cx="1060184"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 xmlns:a14="http://schemas.microsoft.com/office/drawing/2010/main">
                <a:solidFill>
                  <a:srgbClr val="CC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
        <p:nvSpPr>
          <p:cNvPr id="36877" name="Freeform 13"/>
          <p:cNvSpPr>
            <a:spLocks/>
          </p:cNvSpPr>
          <p:nvPr/>
        </p:nvSpPr>
        <p:spPr bwMode="auto">
          <a:xfrm>
            <a:off x="2286000" y="4572000"/>
            <a:ext cx="762000" cy="635000"/>
          </a:xfrm>
          <a:custGeom>
            <a:avLst/>
            <a:gdLst>
              <a:gd name="T0" fmla="*/ 0 w 480"/>
              <a:gd name="T1" fmla="*/ 384 h 400"/>
              <a:gd name="T2" fmla="*/ 384 w 480"/>
              <a:gd name="T3" fmla="*/ 336 h 400"/>
              <a:gd name="T4" fmla="*/ 480 w 480"/>
              <a:gd name="T5" fmla="*/ 0 h 400"/>
            </a:gdLst>
            <a:ahLst/>
            <a:cxnLst>
              <a:cxn ang="0">
                <a:pos x="T0" y="T1"/>
              </a:cxn>
              <a:cxn ang="0">
                <a:pos x="T2" y="T3"/>
              </a:cxn>
              <a:cxn ang="0">
                <a:pos x="T4" y="T5"/>
              </a:cxn>
            </a:cxnLst>
            <a:rect l="0" t="0" r="r" b="b"/>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ffectLst/>
          <a:extLst>
            <a:ext uri="{909E8E84-426E-40dd-AFC4-6F175D3DCCD1}">
              <a14:hiddenFill xmlns="" xmlns:a14="http://schemas.microsoft.com/office/drawing/2010/main">
                <a:solidFill>
                  <a:srgbClr val="CC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spAutoFit/>
          </a:bodyPr>
          <a:lstStyle/>
          <a:p>
            <a:endParaRPr lang="en-US"/>
          </a:p>
        </p:txBody>
      </p:sp>
      <p:cxnSp>
        <p:nvCxnSpPr>
          <p:cNvPr id="3" name="Straight Connector 2"/>
          <p:cNvCxnSpPr/>
          <p:nvPr/>
        </p:nvCxnSpPr>
        <p:spPr>
          <a:xfrm>
            <a:off x="5950216" y="304800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801415" y="3505200"/>
            <a:ext cx="0" cy="336550"/>
          </a:xfrm>
          <a:prstGeom prst="line">
            <a:avLst/>
          </a:prstGeom>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5775616" y="283539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4610054" y="3381744"/>
            <a:ext cx="382721" cy="50445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2"/>
          <p:cNvSpPr>
            <a:spLocks/>
          </p:cNvSpPr>
          <p:nvPr/>
        </p:nvSpPr>
        <p:spPr bwMode="auto">
          <a:xfrm>
            <a:off x="4801415" y="3982260"/>
            <a:ext cx="2174193" cy="457200"/>
          </a:xfrm>
          <a:custGeom>
            <a:avLst/>
            <a:gdLst>
              <a:gd name="T0" fmla="*/ 384 w 384"/>
              <a:gd name="T1" fmla="*/ 288 h 288"/>
              <a:gd name="T2" fmla="*/ 96 w 384"/>
              <a:gd name="T3" fmla="*/ 240 h 288"/>
              <a:gd name="T4" fmla="*/ 0 w 384"/>
              <a:gd name="T5" fmla="*/ 0 h 288"/>
            </a:gdLst>
            <a:ahLst/>
            <a:cxnLst>
              <a:cxn ang="0">
                <a:pos x="T0" y="T1"/>
              </a:cxn>
              <a:cxn ang="0">
                <a:pos x="T2" y="T3"/>
              </a:cxn>
              <a:cxn ang="0">
                <a:pos x="T4" y="T5"/>
              </a:cxn>
            </a:cxnLst>
            <a:rect l="0" t="0" r="r" b="b"/>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ffectLst/>
          <a:extLst>
            <a:ext uri="{909E8E84-426E-40dd-AFC4-6F175D3DCCD1}">
              <a14:hiddenFill xmlns="" xmlns:a14="http://schemas.microsoft.com/office/drawing/2010/main">
                <a:solidFill>
                  <a:srgbClr val="CC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spAutoFit/>
          </a:bodyPr>
          <a:lstStyle/>
          <a:p>
            <a:endParaRPr lang="en-US"/>
          </a:p>
        </p:txBody>
      </p:sp>
    </p:spTree>
    <p:extLst>
      <p:ext uri="{BB962C8B-B14F-4D97-AF65-F5344CB8AC3E}">
        <p14:creationId xmlns:p14="http://schemas.microsoft.com/office/powerpoint/2010/main" val="20269584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4573587" y="839609"/>
            <a:ext cx="2970213"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SSE = Error sum of squares. Used to calculate Standard Error of regression</a:t>
            </a:r>
            <a:endParaRPr lang="en-US" dirty="0"/>
          </a:p>
        </p:txBody>
      </p:sp>
    </p:spTree>
    <p:extLst>
      <p:ext uri="{BB962C8B-B14F-4D97-AF65-F5344CB8AC3E}">
        <p14:creationId xmlns:p14="http://schemas.microsoft.com/office/powerpoint/2010/main" val="13813929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Standard Error of Estimate</a:t>
            </a:r>
          </a:p>
        </p:txBody>
      </p:sp>
      <p:sp>
        <p:nvSpPr>
          <p:cNvPr id="50179" name="Rectangle 3"/>
          <p:cNvSpPr>
            <a:spLocks noGrp="1" noChangeArrowheads="1"/>
          </p:cNvSpPr>
          <p:nvPr>
            <p:ph type="body" idx="1"/>
          </p:nvPr>
        </p:nvSpPr>
        <p:spPr>
          <a:xfrm>
            <a:off x="1301030" y="1676400"/>
            <a:ext cx="7614369" cy="1371600"/>
          </a:xfrm>
        </p:spPr>
        <p:txBody>
          <a:bodyPr/>
          <a:lstStyle/>
          <a:p>
            <a:pPr marL="0" indent="0">
              <a:buNone/>
            </a:pPr>
            <a:r>
              <a:rPr lang="en-US" dirty="0"/>
              <a:t>The standard deviation of the variation of observations around the regression line is estimated by</a:t>
            </a:r>
          </a:p>
        </p:txBody>
      </p:sp>
      <p:graphicFrame>
        <p:nvGraphicFramePr>
          <p:cNvPr id="50180" name="Object 4"/>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336949"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0181" name="Object 5"/>
          <p:cNvGraphicFramePr>
            <a:graphicFrameLocks noChangeAspect="1"/>
          </p:cNvGraphicFramePr>
          <p:nvPr>
            <p:extLst/>
          </p:nvPr>
        </p:nvGraphicFramePr>
        <p:xfrm>
          <a:off x="2679700" y="3200400"/>
          <a:ext cx="3251200" cy="1471613"/>
        </p:xfrm>
        <a:graphic>
          <a:graphicData uri="http://schemas.openxmlformats.org/presentationml/2006/ole">
            <mc:AlternateContent xmlns:mc="http://schemas.openxmlformats.org/markup-compatibility/2006">
              <mc:Choice xmlns:v="urn:schemas-microsoft-com:vml" Requires="v">
                <p:oleObj spid="_x0000_s336950" name="Equation" r:id="rId5" imgW="977760" imgH="444240" progId="Equation.3">
                  <p:embed/>
                </p:oleObj>
              </mc:Choice>
              <mc:Fallback>
                <p:oleObj name="Equation" r:id="rId5" imgW="9777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9700" y="3200400"/>
                        <a:ext cx="3251200" cy="1471613"/>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50182" name="Rectangle 6"/>
          <p:cNvSpPr>
            <a:spLocks noChangeArrowheads="1"/>
          </p:cNvSpPr>
          <p:nvPr/>
        </p:nvSpPr>
        <p:spPr bwMode="auto">
          <a:xfrm>
            <a:off x="1600200" y="4800600"/>
            <a:ext cx="7086600" cy="1311275"/>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solidFill>
                  <a:srgbClr val="000000"/>
                </a:solidFill>
              </a:rPr>
              <a:t>Where</a:t>
            </a:r>
          </a:p>
          <a:p>
            <a:pPr eaLnBrk="0" hangingPunct="0"/>
            <a:r>
              <a:rPr lang="en-US" sz="2000" dirty="0">
                <a:solidFill>
                  <a:srgbClr val="000000"/>
                </a:solidFill>
              </a:rPr>
              <a:t>	SSE  = Sum of squares </a:t>
            </a:r>
            <a:r>
              <a:rPr lang="en-US" sz="2000" dirty="0" smtClean="0">
                <a:solidFill>
                  <a:srgbClr val="000000"/>
                </a:solidFill>
              </a:rPr>
              <a:t>error </a:t>
            </a:r>
            <a:endParaRPr lang="en-US" sz="2000" dirty="0">
              <a:solidFill>
                <a:srgbClr val="000000"/>
              </a:solidFill>
            </a:endParaRPr>
          </a:p>
          <a:p>
            <a:pPr eaLnBrk="0" hangingPunct="0"/>
            <a:r>
              <a:rPr lang="en-US" sz="2000" dirty="0">
                <a:solidFill>
                  <a:srgbClr val="000000"/>
                </a:solidFill>
              </a:rPr>
              <a:t>	      n = Sample size</a:t>
            </a:r>
          </a:p>
          <a:p>
            <a:pPr eaLnBrk="0" hangingPunct="0"/>
            <a:r>
              <a:rPr lang="en-US" sz="2000" dirty="0">
                <a:solidFill>
                  <a:srgbClr val="000000"/>
                </a:solidFill>
              </a:rPr>
              <a:t>   	      k = number of independent variables in the model</a:t>
            </a:r>
          </a:p>
        </p:txBody>
      </p:sp>
      <p:graphicFrame>
        <p:nvGraphicFramePr>
          <p:cNvPr id="7" name="Object 9"/>
          <p:cNvGraphicFramePr>
            <a:graphicFrameLocks noChangeAspect="1"/>
          </p:cNvGraphicFramePr>
          <p:nvPr>
            <p:extLst/>
          </p:nvPr>
        </p:nvGraphicFramePr>
        <p:xfrm>
          <a:off x="5288612" y="5038911"/>
          <a:ext cx="2657475" cy="576263"/>
        </p:xfrm>
        <a:graphic>
          <a:graphicData uri="http://schemas.openxmlformats.org/presentationml/2006/ole">
            <mc:AlternateContent xmlns:mc="http://schemas.openxmlformats.org/markup-compatibility/2006">
              <mc:Choice xmlns:v="urn:schemas-microsoft-com:vml" Requires="v">
                <p:oleObj spid="_x0000_s336951" name="Equation" r:id="rId7" imgW="1168200" imgH="253800" progId="Equation.3">
                  <p:embed/>
                </p:oleObj>
              </mc:Choice>
              <mc:Fallback>
                <p:oleObj name="Equation" r:id="rId7" imgW="1168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8612" y="5038911"/>
                        <a:ext cx="2657475" cy="576263"/>
                      </a:xfrm>
                      <a:prstGeom prst="rect">
                        <a:avLst/>
                      </a:prstGeom>
                      <a:solidFill>
                        <a:srgbClr val="FFE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89877402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flipH="1">
            <a:off x="685800" y="4724400"/>
            <a:ext cx="3048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1" name="Line 3"/>
          <p:cNvSpPr>
            <a:spLocks noChangeShapeType="1"/>
          </p:cNvSpPr>
          <p:nvPr/>
        </p:nvSpPr>
        <p:spPr bwMode="auto">
          <a:xfrm flipH="1">
            <a:off x="685800" y="2209800"/>
            <a:ext cx="32004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2" name="Rectangle 4"/>
          <p:cNvSpPr>
            <a:spLocks noChangeArrowheads="1"/>
          </p:cNvSpPr>
          <p:nvPr/>
        </p:nvSpPr>
        <p:spPr bwMode="auto">
          <a:xfrm>
            <a:off x="4570413" y="4037013"/>
            <a:ext cx="685800" cy="457200"/>
          </a:xfrm>
          <a:prstGeom prst="rect">
            <a:avLst/>
          </a:prstGeom>
          <a:solidFill>
            <a:srgbClr val="C4E6C9"/>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3" name="Rectangle 5"/>
          <p:cNvSpPr>
            <a:spLocks noChangeArrowheads="1"/>
          </p:cNvSpPr>
          <p:nvPr/>
        </p:nvSpPr>
        <p:spPr bwMode="auto">
          <a:xfrm>
            <a:off x="4572000" y="2362200"/>
            <a:ext cx="685800" cy="457200"/>
          </a:xfrm>
          <a:prstGeom prst="rect">
            <a:avLst/>
          </a:prstGeom>
          <a:solidFill>
            <a:srgbClr val="FFE9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4" name="Rectangle 6"/>
          <p:cNvSpPr>
            <a:spLocks noChangeArrowheads="1"/>
          </p:cNvSpPr>
          <p:nvPr/>
        </p:nvSpPr>
        <p:spPr bwMode="auto">
          <a:xfrm>
            <a:off x="838200" y="3124200"/>
            <a:ext cx="685800" cy="457200"/>
          </a:xfrm>
          <a:prstGeom prst="rect">
            <a:avLst/>
          </a:prstGeom>
          <a:solidFill>
            <a:srgbClr val="FDE0BD"/>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3015" name="Text Box 7"/>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43016" name="Line 8"/>
          <p:cNvSpPr>
            <a:spLocks noChangeShapeType="1"/>
          </p:cNvSpPr>
          <p:nvPr/>
        </p:nvSpPr>
        <p:spPr bwMode="auto">
          <a:xfrm>
            <a:off x="685800" y="1828800"/>
            <a:ext cx="0" cy="415925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7" name="Line 9"/>
          <p:cNvSpPr>
            <a:spLocks noChangeShapeType="1"/>
          </p:cNvSpPr>
          <p:nvPr/>
        </p:nvSpPr>
        <p:spPr bwMode="auto">
          <a:xfrm>
            <a:off x="685800" y="6019800"/>
            <a:ext cx="7639050" cy="0"/>
          </a:xfrm>
          <a:prstGeom prst="line">
            <a:avLst/>
          </a:prstGeom>
          <a:noFill/>
          <a:ln w="508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8" name="Line 10"/>
          <p:cNvSpPr>
            <a:spLocks noChangeShapeType="1"/>
          </p:cNvSpPr>
          <p:nvPr/>
        </p:nvSpPr>
        <p:spPr bwMode="auto">
          <a:xfrm flipV="1">
            <a:off x="1209675" y="2454275"/>
            <a:ext cx="6269038" cy="2713038"/>
          </a:xfrm>
          <a:prstGeom prst="line">
            <a:avLst/>
          </a:prstGeom>
          <a:noFill/>
          <a:ln w="508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9" name="Oval 11"/>
          <p:cNvSpPr>
            <a:spLocks noChangeArrowheads="1"/>
          </p:cNvSpPr>
          <p:nvPr/>
        </p:nvSpPr>
        <p:spPr bwMode="auto">
          <a:xfrm>
            <a:off x="3810000" y="2057400"/>
            <a:ext cx="304800" cy="304800"/>
          </a:xfrm>
          <a:prstGeom prst="ellipse">
            <a:avLst/>
          </a:prstGeom>
          <a:solidFill>
            <a:schemeClr val="tx2"/>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0" name="Line 12"/>
          <p:cNvSpPr>
            <a:spLocks noChangeShapeType="1"/>
          </p:cNvSpPr>
          <p:nvPr/>
        </p:nvSpPr>
        <p:spPr bwMode="auto">
          <a:xfrm>
            <a:off x="3962400" y="2386013"/>
            <a:ext cx="0" cy="231933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1" name="Rectangle 13"/>
          <p:cNvSpPr>
            <a:spLocks noChangeArrowheads="1"/>
          </p:cNvSpPr>
          <p:nvPr/>
        </p:nvSpPr>
        <p:spPr bwMode="auto">
          <a:xfrm>
            <a:off x="3735388" y="6021388"/>
            <a:ext cx="8350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r>
              <a:rPr lang="en-US" sz="2400" b="1" baseline="-25000"/>
              <a:t>i</a:t>
            </a:r>
          </a:p>
        </p:txBody>
      </p:sp>
      <p:sp>
        <p:nvSpPr>
          <p:cNvPr id="43022" name="Line 14"/>
          <p:cNvSpPr>
            <a:spLocks noChangeShapeType="1"/>
          </p:cNvSpPr>
          <p:nvPr/>
        </p:nvSpPr>
        <p:spPr bwMode="auto">
          <a:xfrm>
            <a:off x="950913" y="4724400"/>
            <a:ext cx="7170737" cy="0"/>
          </a:xfrm>
          <a:prstGeom prst="line">
            <a:avLst/>
          </a:prstGeom>
          <a:noFill/>
          <a:ln w="254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23" name="Rectangle 15"/>
          <p:cNvSpPr>
            <a:spLocks noChangeArrowheads="1"/>
          </p:cNvSpPr>
          <p:nvPr/>
        </p:nvSpPr>
        <p:spPr bwMode="auto">
          <a:xfrm>
            <a:off x="8305800" y="44958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i="1">
                <a:solidFill>
                  <a:srgbClr val="00FF00"/>
                </a:solidFill>
              </a:rPr>
              <a:t>y</a:t>
            </a:r>
          </a:p>
        </p:txBody>
      </p:sp>
      <p:sp>
        <p:nvSpPr>
          <p:cNvPr id="43024" name="Rectangle 16"/>
          <p:cNvSpPr>
            <a:spLocks noChangeArrowheads="1"/>
          </p:cNvSpPr>
          <p:nvPr/>
        </p:nvSpPr>
        <p:spPr bwMode="auto">
          <a:xfrm>
            <a:off x="8305800" y="58674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x</a:t>
            </a:r>
          </a:p>
        </p:txBody>
      </p:sp>
      <p:sp>
        <p:nvSpPr>
          <p:cNvPr id="43025" name="Rectangle 17"/>
          <p:cNvSpPr>
            <a:spLocks noChangeArrowheads="1"/>
          </p:cNvSpPr>
          <p:nvPr/>
        </p:nvSpPr>
        <p:spPr bwMode="auto">
          <a:xfrm>
            <a:off x="228600" y="1905000"/>
            <a:ext cx="7715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chemeClr val="folHlink"/>
                </a:solidFill>
              </a:rPr>
              <a:t>y</a:t>
            </a:r>
            <a:r>
              <a:rPr lang="en-US" sz="2800" b="1" baseline="-25000">
                <a:solidFill>
                  <a:schemeClr val="folHlink"/>
                </a:solidFill>
              </a:rPr>
              <a:t>i</a:t>
            </a:r>
          </a:p>
        </p:txBody>
      </p:sp>
      <p:sp>
        <p:nvSpPr>
          <p:cNvPr id="43026" name="Freeform 18"/>
          <p:cNvSpPr>
            <a:spLocks/>
          </p:cNvSpPr>
          <p:nvPr/>
        </p:nvSpPr>
        <p:spPr bwMode="auto">
          <a:xfrm>
            <a:off x="3125788" y="2208213"/>
            <a:ext cx="534987" cy="2519362"/>
          </a:xfrm>
          <a:custGeom>
            <a:avLst/>
            <a:gdLst>
              <a:gd name="T0" fmla="*/ 336 w 337"/>
              <a:gd name="T1" fmla="*/ 0 h 1587"/>
              <a:gd name="T2" fmla="*/ 303 w 337"/>
              <a:gd name="T3" fmla="*/ 5 h 1587"/>
              <a:gd name="T4" fmla="*/ 270 w 337"/>
              <a:gd name="T5" fmla="*/ 10 h 1587"/>
              <a:gd name="T6" fmla="*/ 240 w 337"/>
              <a:gd name="T7" fmla="*/ 23 h 1587"/>
              <a:gd name="T8" fmla="*/ 218 w 337"/>
              <a:gd name="T9" fmla="*/ 42 h 1587"/>
              <a:gd name="T10" fmla="*/ 196 w 337"/>
              <a:gd name="T11" fmla="*/ 60 h 1587"/>
              <a:gd name="T12" fmla="*/ 181 w 337"/>
              <a:gd name="T13" fmla="*/ 83 h 1587"/>
              <a:gd name="T14" fmla="*/ 170 w 337"/>
              <a:gd name="T15" fmla="*/ 106 h 1587"/>
              <a:gd name="T16" fmla="*/ 166 w 337"/>
              <a:gd name="T17" fmla="*/ 134 h 1587"/>
              <a:gd name="T18" fmla="*/ 166 w 337"/>
              <a:gd name="T19" fmla="*/ 659 h 1587"/>
              <a:gd name="T20" fmla="*/ 163 w 337"/>
              <a:gd name="T21" fmla="*/ 687 h 1587"/>
              <a:gd name="T22" fmla="*/ 155 w 337"/>
              <a:gd name="T23" fmla="*/ 710 h 1587"/>
              <a:gd name="T24" fmla="*/ 137 w 337"/>
              <a:gd name="T25" fmla="*/ 733 h 1587"/>
              <a:gd name="T26" fmla="*/ 118 w 337"/>
              <a:gd name="T27" fmla="*/ 756 h 1587"/>
              <a:gd name="T28" fmla="*/ 93 w 337"/>
              <a:gd name="T29" fmla="*/ 770 h 1587"/>
              <a:gd name="T30" fmla="*/ 67 w 337"/>
              <a:gd name="T31" fmla="*/ 784 h 1587"/>
              <a:gd name="T32" fmla="*/ 34 w 337"/>
              <a:gd name="T33" fmla="*/ 789 h 1587"/>
              <a:gd name="T34" fmla="*/ 0 w 337"/>
              <a:gd name="T35" fmla="*/ 793 h 1587"/>
              <a:gd name="T36" fmla="*/ 34 w 337"/>
              <a:gd name="T37" fmla="*/ 798 h 1587"/>
              <a:gd name="T38" fmla="*/ 67 w 337"/>
              <a:gd name="T39" fmla="*/ 802 h 1587"/>
              <a:gd name="T40" fmla="*/ 93 w 337"/>
              <a:gd name="T41" fmla="*/ 816 h 1587"/>
              <a:gd name="T42" fmla="*/ 118 w 337"/>
              <a:gd name="T43" fmla="*/ 835 h 1587"/>
              <a:gd name="T44" fmla="*/ 137 w 337"/>
              <a:gd name="T45" fmla="*/ 853 h 1587"/>
              <a:gd name="T46" fmla="*/ 155 w 337"/>
              <a:gd name="T47" fmla="*/ 876 h 1587"/>
              <a:gd name="T48" fmla="*/ 163 w 337"/>
              <a:gd name="T49" fmla="*/ 899 h 1587"/>
              <a:gd name="T50" fmla="*/ 166 w 337"/>
              <a:gd name="T51" fmla="*/ 927 h 1587"/>
              <a:gd name="T52" fmla="*/ 166 w 337"/>
              <a:gd name="T53" fmla="*/ 1452 h 1587"/>
              <a:gd name="T54" fmla="*/ 170 w 337"/>
              <a:gd name="T55" fmla="*/ 1480 h 1587"/>
              <a:gd name="T56" fmla="*/ 181 w 337"/>
              <a:gd name="T57" fmla="*/ 1503 h 1587"/>
              <a:gd name="T58" fmla="*/ 196 w 337"/>
              <a:gd name="T59" fmla="*/ 1526 h 1587"/>
              <a:gd name="T60" fmla="*/ 218 w 337"/>
              <a:gd name="T61" fmla="*/ 1549 h 1587"/>
              <a:gd name="T62" fmla="*/ 240 w 337"/>
              <a:gd name="T63" fmla="*/ 1563 h 1587"/>
              <a:gd name="T64" fmla="*/ 270 w 337"/>
              <a:gd name="T65" fmla="*/ 1577 h 1587"/>
              <a:gd name="T66" fmla="*/ 303 w 337"/>
              <a:gd name="T67" fmla="*/ 1581 h 1587"/>
              <a:gd name="T68" fmla="*/ 336 w 337"/>
              <a:gd name="T69"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chemeClr val="tx2"/>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7" name="Rectangle 19"/>
          <p:cNvSpPr>
            <a:spLocks noChangeArrowheads="1"/>
          </p:cNvSpPr>
          <p:nvPr/>
        </p:nvSpPr>
        <p:spPr bwMode="auto">
          <a:xfrm>
            <a:off x="763588" y="3125788"/>
            <a:ext cx="25876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t>SST</a:t>
            </a:r>
            <a:r>
              <a:rPr lang="en-US" sz="2400" b="1" dirty="0">
                <a:solidFill>
                  <a:schemeClr val="tx2"/>
                </a:solidFill>
              </a:rPr>
              <a:t> </a:t>
            </a:r>
            <a:r>
              <a:rPr lang="en-US" sz="2400" b="1" dirty="0"/>
              <a:t>=</a:t>
            </a:r>
            <a:r>
              <a:rPr lang="en-US" sz="2400" b="1" dirty="0">
                <a:solidFill>
                  <a:schemeClr val="tx2"/>
                </a:solidFill>
              </a:rPr>
              <a:t> </a:t>
            </a:r>
            <a:r>
              <a:rPr lang="en-US" sz="2400" b="1" dirty="0">
                <a:latin typeface="Symbol" charset="0"/>
              </a:rPr>
              <a:t></a:t>
            </a:r>
            <a:r>
              <a:rPr lang="en-US" sz="2400" b="1" dirty="0"/>
              <a:t>(</a:t>
            </a:r>
            <a:r>
              <a:rPr lang="en-US" sz="2400" b="1" dirty="0" err="1">
                <a:solidFill>
                  <a:schemeClr val="folHlink"/>
                </a:solidFill>
              </a:rPr>
              <a:t>y</a:t>
            </a:r>
            <a:r>
              <a:rPr lang="en-US" sz="2400" b="1" baseline="-25000" dirty="0" err="1">
                <a:solidFill>
                  <a:schemeClr val="folHlink"/>
                </a:solidFill>
              </a:rPr>
              <a:t>i</a:t>
            </a:r>
            <a:r>
              <a:rPr lang="en-US" sz="2400" b="1" baseline="-25000" dirty="0">
                <a:solidFill>
                  <a:schemeClr val="tx2"/>
                </a:solidFill>
              </a:rPr>
              <a:t> </a:t>
            </a:r>
            <a:r>
              <a:rPr lang="en-US" sz="2400" b="1" dirty="0"/>
              <a:t>-</a:t>
            </a:r>
            <a:r>
              <a:rPr lang="en-US" sz="2400" b="1" dirty="0">
                <a:solidFill>
                  <a:schemeClr val="tx2"/>
                </a:solidFill>
              </a:rPr>
              <a:t> </a:t>
            </a:r>
            <a:r>
              <a:rPr lang="en-US" sz="2400" b="1" dirty="0">
                <a:solidFill>
                  <a:srgbClr val="00FF00"/>
                </a:solidFill>
              </a:rPr>
              <a:t>y</a:t>
            </a:r>
            <a:r>
              <a:rPr lang="en-US" sz="2400" b="1" dirty="0"/>
              <a:t>)</a:t>
            </a:r>
            <a:r>
              <a:rPr lang="en-US" sz="2400" b="1" baseline="30000" dirty="0"/>
              <a:t>2</a:t>
            </a:r>
          </a:p>
        </p:txBody>
      </p:sp>
      <p:sp>
        <p:nvSpPr>
          <p:cNvPr id="43028" name="Freeform 20"/>
          <p:cNvSpPr>
            <a:spLocks/>
          </p:cNvSpPr>
          <p:nvPr/>
        </p:nvSpPr>
        <p:spPr bwMode="auto">
          <a:xfrm>
            <a:off x="4114800" y="2209800"/>
            <a:ext cx="311150" cy="1606550"/>
          </a:xfrm>
          <a:custGeom>
            <a:avLst/>
            <a:gdLst>
              <a:gd name="T0" fmla="*/ 0 w 196"/>
              <a:gd name="T1" fmla="*/ 0 h 1012"/>
              <a:gd name="T2" fmla="*/ 18 w 196"/>
              <a:gd name="T3" fmla="*/ 4 h 1012"/>
              <a:gd name="T4" fmla="*/ 41 w 196"/>
              <a:gd name="T5" fmla="*/ 8 h 1012"/>
              <a:gd name="T6" fmla="*/ 73 w 196"/>
              <a:gd name="T7" fmla="*/ 26 h 1012"/>
              <a:gd name="T8" fmla="*/ 91 w 196"/>
              <a:gd name="T9" fmla="*/ 52 h 1012"/>
              <a:gd name="T10" fmla="*/ 100 w 196"/>
              <a:gd name="T11" fmla="*/ 85 h 1012"/>
              <a:gd name="T12" fmla="*/ 100 w 196"/>
              <a:gd name="T13" fmla="*/ 421 h 1012"/>
              <a:gd name="T14" fmla="*/ 109 w 196"/>
              <a:gd name="T15" fmla="*/ 454 h 1012"/>
              <a:gd name="T16" fmla="*/ 127 w 196"/>
              <a:gd name="T17" fmla="*/ 480 h 1012"/>
              <a:gd name="T18" fmla="*/ 159 w 196"/>
              <a:gd name="T19" fmla="*/ 498 h 1012"/>
              <a:gd name="T20" fmla="*/ 195 w 196"/>
              <a:gd name="T21" fmla="*/ 506 h 1012"/>
              <a:gd name="T22" fmla="*/ 159 w 196"/>
              <a:gd name="T23" fmla="*/ 513 h 1012"/>
              <a:gd name="T24" fmla="*/ 127 w 196"/>
              <a:gd name="T25" fmla="*/ 532 h 1012"/>
              <a:gd name="T26" fmla="*/ 109 w 196"/>
              <a:gd name="T27" fmla="*/ 557 h 1012"/>
              <a:gd name="T28" fmla="*/ 100 w 196"/>
              <a:gd name="T29" fmla="*/ 591 h 1012"/>
              <a:gd name="T30" fmla="*/ 100 w 196"/>
              <a:gd name="T31" fmla="*/ 926 h 1012"/>
              <a:gd name="T32" fmla="*/ 91 w 196"/>
              <a:gd name="T33" fmla="*/ 959 h 1012"/>
              <a:gd name="T34" fmla="*/ 73 w 196"/>
              <a:gd name="T35" fmla="*/ 985 h 1012"/>
              <a:gd name="T36" fmla="*/ 41 w 196"/>
              <a:gd name="T37" fmla="*/ 1004 h 1012"/>
              <a:gd name="T38" fmla="*/ 18 w 196"/>
              <a:gd name="T39" fmla="*/ 1011 h 1012"/>
              <a:gd name="T40" fmla="*/ 0 w 196"/>
              <a:gd name="T41" fmla="*/ 101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29" name="Rectangle 21"/>
          <p:cNvSpPr>
            <a:spLocks noChangeArrowheads="1"/>
          </p:cNvSpPr>
          <p:nvPr/>
        </p:nvSpPr>
        <p:spPr bwMode="auto">
          <a:xfrm>
            <a:off x="4497388" y="2363788"/>
            <a:ext cx="25114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SSE</a:t>
            </a:r>
            <a:r>
              <a:rPr lang="en-US" sz="2400" b="1">
                <a:solidFill>
                  <a:srgbClr val="FF9900"/>
                </a:solidFill>
              </a:rPr>
              <a:t> </a:t>
            </a:r>
            <a:r>
              <a:rPr lang="en-US" sz="2400" b="1"/>
              <a:t>= </a:t>
            </a:r>
            <a:r>
              <a:rPr lang="en-US" sz="2400" b="1">
                <a:latin typeface="Symbol" charset="0"/>
              </a:rPr>
              <a:t></a:t>
            </a:r>
            <a:r>
              <a:rPr lang="en-US" sz="2400" b="1"/>
              <a:t>(</a:t>
            </a:r>
            <a:r>
              <a:rPr lang="en-US" sz="2400" b="1">
                <a:solidFill>
                  <a:schemeClr val="folHlink"/>
                </a:solidFill>
              </a:rPr>
              <a:t>y</a:t>
            </a:r>
            <a:r>
              <a:rPr lang="en-US" sz="2400" b="1" baseline="-25000">
                <a:solidFill>
                  <a:schemeClr val="folHlink"/>
                </a:solidFill>
              </a:rPr>
              <a:t>i</a:t>
            </a:r>
            <a:r>
              <a:rPr lang="en-US" sz="2400" b="1" baseline="-25000">
                <a:solidFill>
                  <a:schemeClr val="tx2"/>
                </a:solidFill>
              </a:rPr>
              <a:t> </a:t>
            </a:r>
            <a:r>
              <a:rPr lang="en-US" sz="2400" b="1"/>
              <a:t>-</a:t>
            </a:r>
            <a:r>
              <a:rPr lang="en-US" sz="2400" b="1">
                <a:solidFill>
                  <a:schemeClr val="tx2"/>
                </a:solidFill>
              </a:rPr>
              <a:t> </a:t>
            </a:r>
            <a:r>
              <a:rPr lang="en-US" sz="2400" b="1">
                <a:solidFill>
                  <a:schemeClr val="hlink"/>
                </a:solidFill>
              </a:rPr>
              <a:t>y</a:t>
            </a:r>
            <a:r>
              <a:rPr lang="en-US" sz="2400" b="1" baseline="-25000">
                <a:solidFill>
                  <a:schemeClr val="hlink"/>
                </a:solidFill>
              </a:rPr>
              <a:t>i </a:t>
            </a:r>
            <a:r>
              <a:rPr lang="en-US" sz="2400" b="1"/>
              <a:t>)</a:t>
            </a:r>
            <a:r>
              <a:rPr lang="en-US" sz="2400" b="1" baseline="30000"/>
              <a:t>2</a:t>
            </a:r>
            <a:r>
              <a:rPr lang="en-US" sz="2400" b="1"/>
              <a:t> </a:t>
            </a:r>
          </a:p>
        </p:txBody>
      </p:sp>
      <p:sp>
        <p:nvSpPr>
          <p:cNvPr id="43030" name="Rectangle 22"/>
          <p:cNvSpPr>
            <a:spLocks noChangeArrowheads="1"/>
          </p:cNvSpPr>
          <p:nvPr/>
        </p:nvSpPr>
        <p:spPr bwMode="auto">
          <a:xfrm>
            <a:off x="5925480" y="21336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1" name="Freeform 23"/>
          <p:cNvSpPr>
            <a:spLocks/>
          </p:cNvSpPr>
          <p:nvPr/>
        </p:nvSpPr>
        <p:spPr bwMode="auto">
          <a:xfrm>
            <a:off x="4114800" y="3962400"/>
            <a:ext cx="228600" cy="765175"/>
          </a:xfrm>
          <a:custGeom>
            <a:avLst/>
            <a:gdLst>
              <a:gd name="T0" fmla="*/ 0 w 144"/>
              <a:gd name="T1" fmla="*/ 0 h 577"/>
              <a:gd name="T2" fmla="*/ 28 w 144"/>
              <a:gd name="T3" fmla="*/ 4 h 577"/>
              <a:gd name="T4" fmla="*/ 51 w 144"/>
              <a:gd name="T5" fmla="*/ 14 h 577"/>
              <a:gd name="T6" fmla="*/ 65 w 144"/>
              <a:gd name="T7" fmla="*/ 27 h 577"/>
              <a:gd name="T8" fmla="*/ 69 w 144"/>
              <a:gd name="T9" fmla="*/ 46 h 577"/>
              <a:gd name="T10" fmla="*/ 69 w 144"/>
              <a:gd name="T11" fmla="*/ 239 h 577"/>
              <a:gd name="T12" fmla="*/ 74 w 144"/>
              <a:gd name="T13" fmla="*/ 258 h 577"/>
              <a:gd name="T14" fmla="*/ 92 w 144"/>
              <a:gd name="T15" fmla="*/ 272 h 577"/>
              <a:gd name="T16" fmla="*/ 115 w 144"/>
              <a:gd name="T17" fmla="*/ 281 h 577"/>
              <a:gd name="T18" fmla="*/ 143 w 144"/>
              <a:gd name="T19" fmla="*/ 286 h 577"/>
              <a:gd name="T20" fmla="*/ 115 w 144"/>
              <a:gd name="T21" fmla="*/ 290 h 577"/>
              <a:gd name="T22" fmla="*/ 92 w 144"/>
              <a:gd name="T23" fmla="*/ 299 h 577"/>
              <a:gd name="T24" fmla="*/ 74 w 144"/>
              <a:gd name="T25" fmla="*/ 318 h 577"/>
              <a:gd name="T26" fmla="*/ 69 w 144"/>
              <a:gd name="T27" fmla="*/ 336 h 577"/>
              <a:gd name="T28" fmla="*/ 69 w 144"/>
              <a:gd name="T29" fmla="*/ 525 h 577"/>
              <a:gd name="T30" fmla="*/ 65 w 144"/>
              <a:gd name="T31" fmla="*/ 544 h 577"/>
              <a:gd name="T32" fmla="*/ 51 w 144"/>
              <a:gd name="T33" fmla="*/ 562 h 577"/>
              <a:gd name="T34" fmla="*/ 28 w 144"/>
              <a:gd name="T35" fmla="*/ 571 h 577"/>
              <a:gd name="T36" fmla="*/ 0 w 144"/>
              <a:gd name="T37"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chemeClr val="folHlink"/>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032" name="Rectangle 24"/>
          <p:cNvSpPr>
            <a:spLocks noChangeArrowheads="1"/>
          </p:cNvSpPr>
          <p:nvPr/>
        </p:nvSpPr>
        <p:spPr bwMode="auto">
          <a:xfrm>
            <a:off x="4495800" y="4038600"/>
            <a:ext cx="3349625" cy="1001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SSR = </a:t>
            </a:r>
            <a:r>
              <a:rPr lang="en-US" sz="2400" b="1">
                <a:latin typeface="Symbol" charset="0"/>
              </a:rPr>
              <a:t></a:t>
            </a:r>
            <a:r>
              <a:rPr lang="en-US" sz="2400" b="1"/>
              <a:t>(</a:t>
            </a:r>
            <a:r>
              <a:rPr lang="en-US" sz="2400" b="1">
                <a:solidFill>
                  <a:schemeClr val="hlink"/>
                </a:solidFill>
              </a:rPr>
              <a:t>y</a:t>
            </a:r>
            <a:r>
              <a:rPr lang="en-US" sz="2400" b="1" baseline="-25000">
                <a:solidFill>
                  <a:schemeClr val="hlink"/>
                </a:solidFill>
              </a:rPr>
              <a:t>i </a:t>
            </a:r>
            <a:r>
              <a:rPr lang="en-US" sz="2400" b="1"/>
              <a:t>-</a:t>
            </a:r>
            <a:r>
              <a:rPr lang="en-US" sz="2400" b="1">
                <a:solidFill>
                  <a:schemeClr val="tx2"/>
                </a:solidFill>
              </a:rPr>
              <a:t> </a:t>
            </a:r>
            <a:r>
              <a:rPr lang="en-US" sz="2400" b="1">
                <a:solidFill>
                  <a:srgbClr val="00FF00"/>
                </a:solidFill>
              </a:rPr>
              <a:t>y</a:t>
            </a:r>
            <a:r>
              <a:rPr lang="en-US" sz="2400" b="1"/>
              <a:t>)</a:t>
            </a:r>
            <a:r>
              <a:rPr lang="en-US" sz="2400" b="1" baseline="30000"/>
              <a:t>2</a:t>
            </a:r>
            <a:r>
              <a:rPr lang="en-US" sz="2400" b="1"/>
              <a:t> </a:t>
            </a:r>
          </a:p>
          <a:p>
            <a:pPr eaLnBrk="0" hangingPunct="0">
              <a:spcBef>
                <a:spcPct val="50000"/>
              </a:spcBef>
            </a:pPr>
            <a:r>
              <a:rPr lang="en-US" sz="2400" b="1"/>
              <a:t> </a:t>
            </a:r>
          </a:p>
        </p:txBody>
      </p:sp>
      <p:sp>
        <p:nvSpPr>
          <p:cNvPr id="43033" name="Rectangle 25"/>
          <p:cNvSpPr>
            <a:spLocks noChangeArrowheads="1"/>
          </p:cNvSpPr>
          <p:nvPr/>
        </p:nvSpPr>
        <p:spPr bwMode="auto">
          <a:xfrm>
            <a:off x="5554392" y="38100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dirty="0">
                <a:solidFill>
                  <a:schemeClr val="hlink"/>
                </a:solidFill>
                <a:latin typeface="Symbol" charset="0"/>
              </a:rPr>
              <a:t></a:t>
            </a:r>
          </a:p>
        </p:txBody>
      </p:sp>
      <p:sp>
        <p:nvSpPr>
          <p:cNvPr id="43034" name="Line 26"/>
          <p:cNvSpPr>
            <a:spLocks noChangeShapeType="1"/>
          </p:cNvSpPr>
          <p:nvPr/>
        </p:nvSpPr>
        <p:spPr bwMode="auto">
          <a:xfrm>
            <a:off x="3962400" y="4748213"/>
            <a:ext cx="0" cy="1252537"/>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35" name="Rectangle 27"/>
          <p:cNvSpPr>
            <a:spLocks noChangeArrowheads="1"/>
          </p:cNvSpPr>
          <p:nvPr/>
        </p:nvSpPr>
        <p:spPr bwMode="auto">
          <a:xfrm>
            <a:off x="8307388" y="4116388"/>
            <a:ext cx="606425" cy="515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6" name="Rectangle 28"/>
          <p:cNvSpPr>
            <a:spLocks noChangeArrowheads="1"/>
          </p:cNvSpPr>
          <p:nvPr/>
        </p:nvSpPr>
        <p:spPr bwMode="auto">
          <a:xfrm>
            <a:off x="5947008" y="36576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37" name="Rectangle 29"/>
          <p:cNvSpPr>
            <a:spLocks noChangeArrowheads="1"/>
          </p:cNvSpPr>
          <p:nvPr/>
        </p:nvSpPr>
        <p:spPr bwMode="auto">
          <a:xfrm>
            <a:off x="2234736" y="27432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dirty="0">
                <a:solidFill>
                  <a:srgbClr val="66FF33"/>
                </a:solidFill>
                <a:latin typeface="Times New Roman" charset="0"/>
              </a:rPr>
              <a:t>_</a:t>
            </a:r>
          </a:p>
        </p:txBody>
      </p:sp>
      <p:sp>
        <p:nvSpPr>
          <p:cNvPr id="43038" name="Rectangle 30"/>
          <p:cNvSpPr>
            <a:spLocks noGrp="1" noChangeArrowheads="1"/>
          </p:cNvSpPr>
          <p:nvPr>
            <p:ph type="title"/>
          </p:nvPr>
        </p:nvSpPr>
        <p:spPr>
          <a:xfrm>
            <a:off x="1143000" y="381000"/>
            <a:ext cx="7793038" cy="762000"/>
          </a:xfrm>
          <a:noFill/>
          <a:ln/>
        </p:spPr>
        <p:txBody>
          <a:bodyPr lIns="85342" tIns="42672" rIns="85342" bIns="42672" anchor="b"/>
          <a:lstStyle/>
          <a:p>
            <a:pPr defTabSz="852488"/>
            <a:r>
              <a:rPr lang="en-US" sz="4000"/>
              <a:t>Explained and Unexplained Variation</a:t>
            </a:r>
          </a:p>
        </p:txBody>
      </p:sp>
      <p:sp>
        <p:nvSpPr>
          <p:cNvPr id="43039" name="Rectangle 31"/>
          <p:cNvSpPr>
            <a:spLocks noChangeArrowheads="1"/>
          </p:cNvSpPr>
          <p:nvPr/>
        </p:nvSpPr>
        <p:spPr bwMode="auto">
          <a:xfrm>
            <a:off x="7543800" y="2286000"/>
            <a:ext cx="354013" cy="4572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0" name="Rectangle 32"/>
          <p:cNvSpPr>
            <a:spLocks noChangeArrowheads="1"/>
          </p:cNvSpPr>
          <p:nvPr/>
        </p:nvSpPr>
        <p:spPr bwMode="auto">
          <a:xfrm>
            <a:off x="7543800" y="20574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43041" name="Rectangle 33"/>
          <p:cNvSpPr>
            <a:spLocks noChangeArrowheads="1"/>
          </p:cNvSpPr>
          <p:nvPr/>
        </p:nvSpPr>
        <p:spPr bwMode="auto">
          <a:xfrm>
            <a:off x="381000" y="1524000"/>
            <a:ext cx="4667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t>y</a:t>
            </a:r>
          </a:p>
        </p:txBody>
      </p:sp>
      <p:sp>
        <p:nvSpPr>
          <p:cNvPr id="43042" name="Line 34"/>
          <p:cNvSpPr>
            <a:spLocks noChangeShapeType="1"/>
          </p:cNvSpPr>
          <p:nvPr/>
        </p:nvSpPr>
        <p:spPr bwMode="auto">
          <a:xfrm flipH="1">
            <a:off x="685800" y="3962400"/>
            <a:ext cx="3276600" cy="0"/>
          </a:xfrm>
          <a:prstGeom prst="line">
            <a:avLst/>
          </a:prstGeom>
          <a:noFill/>
          <a:ln w="127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43" name="Rectangle 35"/>
          <p:cNvSpPr>
            <a:spLocks noChangeArrowheads="1"/>
          </p:cNvSpPr>
          <p:nvPr/>
        </p:nvSpPr>
        <p:spPr bwMode="auto">
          <a:xfrm>
            <a:off x="228600" y="4495800"/>
            <a:ext cx="457200"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00FF00"/>
                </a:solidFill>
              </a:rPr>
              <a:t>y</a:t>
            </a:r>
          </a:p>
        </p:txBody>
      </p:sp>
      <p:sp>
        <p:nvSpPr>
          <p:cNvPr id="43044" name="Rectangle 36"/>
          <p:cNvSpPr>
            <a:spLocks noChangeArrowheads="1"/>
          </p:cNvSpPr>
          <p:nvPr/>
        </p:nvSpPr>
        <p:spPr bwMode="auto">
          <a:xfrm>
            <a:off x="228600" y="4114800"/>
            <a:ext cx="606425" cy="515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800" b="1">
                <a:solidFill>
                  <a:srgbClr val="66FF33"/>
                </a:solidFill>
                <a:latin typeface="Times New Roman" charset="0"/>
              </a:rPr>
              <a:t>_</a:t>
            </a:r>
          </a:p>
        </p:txBody>
      </p:sp>
      <p:sp>
        <p:nvSpPr>
          <p:cNvPr id="43045" name="Rectangle 37"/>
          <p:cNvSpPr>
            <a:spLocks noChangeArrowheads="1"/>
          </p:cNvSpPr>
          <p:nvPr/>
        </p:nvSpPr>
        <p:spPr bwMode="auto">
          <a:xfrm>
            <a:off x="304800" y="3733800"/>
            <a:ext cx="354013" cy="457200"/>
          </a:xfrm>
          <a:prstGeom prst="rect">
            <a:avLst/>
          </a:prstGeom>
          <a:noFill/>
          <a:ln>
            <a:noFill/>
          </a:ln>
          <a:effectLst/>
          <a:extLst>
            <a:ext uri="{909E8E84-426E-40dd-AFC4-6F175D3DCCD1}">
              <a14:hiddenFill xmlns="" xmlns:a14="http://schemas.microsoft.com/office/drawing/2010/main">
                <a:solidFill>
                  <a:srgbClr val="CCFFFF"/>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b="1">
                <a:solidFill>
                  <a:schemeClr val="hlink"/>
                </a:solidFill>
              </a:rPr>
              <a:t>y</a:t>
            </a:r>
          </a:p>
        </p:txBody>
      </p:sp>
      <p:sp>
        <p:nvSpPr>
          <p:cNvPr id="43046" name="Rectangle 38"/>
          <p:cNvSpPr>
            <a:spLocks noChangeArrowheads="1"/>
          </p:cNvSpPr>
          <p:nvPr/>
        </p:nvSpPr>
        <p:spPr bwMode="auto">
          <a:xfrm>
            <a:off x="304800" y="3505200"/>
            <a:ext cx="10763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solidFill>
                  <a:schemeClr val="hlink"/>
                </a:solidFill>
                <a:latin typeface="Symbol" charset="0"/>
              </a:rPr>
              <a:t></a:t>
            </a:r>
          </a:p>
        </p:txBody>
      </p:sp>
      <p:sp>
        <p:nvSpPr>
          <p:cNvPr id="2" name="Rectangle 1"/>
          <p:cNvSpPr/>
          <p:nvPr/>
        </p:nvSpPr>
        <p:spPr>
          <a:xfrm>
            <a:off x="396488" y="12564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SST = Total sum of squares. Used for R</a:t>
            </a:r>
            <a:r>
              <a:rPr lang="en-US" baseline="30000" dirty="0" smtClean="0"/>
              <a:t>2</a:t>
            </a:r>
            <a:r>
              <a:rPr lang="en-US" dirty="0" smtClean="0"/>
              <a:t>. Measures </a:t>
            </a:r>
            <a:r>
              <a:rPr lang="en-US" dirty="0"/>
              <a:t>the variation of the </a:t>
            </a:r>
            <a:r>
              <a:rPr lang="en-US" dirty="0" err="1"/>
              <a:t>y</a:t>
            </a:r>
            <a:r>
              <a:rPr lang="en-US" baseline="-25000" dirty="0" err="1"/>
              <a:t>i</a:t>
            </a:r>
            <a:r>
              <a:rPr lang="en-US" dirty="0"/>
              <a:t> values around their mean y</a:t>
            </a:r>
          </a:p>
        </p:txBody>
      </p:sp>
      <p:sp>
        <p:nvSpPr>
          <p:cNvPr id="40" name="Rectangle 39"/>
          <p:cNvSpPr/>
          <p:nvPr/>
        </p:nvSpPr>
        <p:spPr>
          <a:xfrm>
            <a:off x="4495800" y="4990236"/>
            <a:ext cx="2970213" cy="1754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93738" lvl="1" indent="-268288" defTabSz="852488">
              <a:spcBef>
                <a:spcPct val="40000"/>
              </a:spcBef>
            </a:pPr>
            <a:r>
              <a:rPr lang="en-US" dirty="0" smtClean="0"/>
              <a:t>SSR = Regression sum of squares. Used </a:t>
            </a:r>
            <a:r>
              <a:rPr lang="en-US" dirty="0"/>
              <a:t>for </a:t>
            </a:r>
            <a:r>
              <a:rPr lang="en-US" dirty="0" smtClean="0"/>
              <a:t>R</a:t>
            </a:r>
            <a:r>
              <a:rPr lang="en-US" baseline="30000" dirty="0" smtClean="0"/>
              <a:t>2</a:t>
            </a:r>
            <a:r>
              <a:rPr lang="en-US" dirty="0" smtClean="0"/>
              <a:t>. Explained </a:t>
            </a:r>
            <a:r>
              <a:rPr lang="en-US" dirty="0"/>
              <a:t>variation attributable to the relationship between x and </a:t>
            </a:r>
            <a:r>
              <a:rPr lang="en-US" dirty="0" smtClean="0"/>
              <a:t>y</a:t>
            </a:r>
            <a:endParaRPr lang="en-US" dirty="0"/>
          </a:p>
        </p:txBody>
      </p:sp>
    </p:spTree>
    <p:extLst>
      <p:ext uri="{BB962C8B-B14F-4D97-AF65-F5344CB8AC3E}">
        <p14:creationId xmlns:p14="http://schemas.microsoft.com/office/powerpoint/2010/main" val="108801014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(sum of squares regression)</a:t>
            </a:r>
          </a:p>
          <a:p>
            <a:pPr marL="0" indent="0">
              <a:buNone/>
            </a:pPr>
            <a:r>
              <a:rPr lang="en-US" dirty="0" smtClean="0"/>
              <a:t>						(total sum of squares)</a:t>
            </a:r>
            <a:endParaRPr lang="en-US" dirty="0"/>
          </a:p>
          <a:p>
            <a:pPr marL="0" indent="0">
              <a:buNone/>
            </a:pPr>
            <a:r>
              <a:rPr lang="en-US" dirty="0" smtClean="0"/>
              <a:t>									</a:t>
            </a:r>
          </a:p>
          <a:p>
            <a:pPr marL="0" indent="0">
              <a:buNone/>
            </a:pPr>
            <a:endParaRPr lang="en-US" dirty="0"/>
          </a:p>
        </p:txBody>
      </p:sp>
      <p:graphicFrame>
        <p:nvGraphicFramePr>
          <p:cNvPr id="6"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37973" name="Equation" r:id="rId4" imgW="1066800" imgH="279400" progId="Equation.3">
                  <p:embed/>
                </p:oleObj>
              </mc:Choice>
              <mc:Fallback>
                <p:oleObj name="Equation" r:id="rId4" imgW="1066800" imgH="279400" progId="Equation.3">
                  <p:embed/>
                  <p:pic>
                    <p:nvPicPr>
                      <p:cNvPr id="0" name=""/>
                      <p:cNvPicPr>
                        <a:picLocks noChangeAspect="1" noChangeArrowheads="1"/>
                      </p:cNvPicPr>
                      <p:nvPr/>
                    </p:nvPicPr>
                    <p:blipFill>
                      <a:blip r:embed="rId5"/>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407554" name="Rectangle 2"/>
          <p:cNvSpPr>
            <a:spLocks noGrp="1" noChangeArrowheads="1"/>
          </p:cNvSpPr>
          <p:nvPr>
            <p:ph type="title"/>
          </p:nvPr>
        </p:nvSpPr>
        <p:spPr/>
        <p:txBody>
          <a:bodyPr/>
          <a:lstStyle/>
          <a:p>
            <a:r>
              <a:rPr lang="en-US" smtClean="0"/>
              <a:t>Simple Linear Regression Analysis</a:t>
            </a:r>
            <a:endParaRPr lang="en-US"/>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37974" name="Equation" r:id="rId6" imgW="635000" imgH="393700" progId="Equation.3">
                  <p:embed/>
                </p:oleObj>
              </mc:Choice>
              <mc:Fallback>
                <p:oleObj name="Equation" r:id="rId6" imgW="635000" imgH="393700" progId="Equation.3">
                  <p:embed/>
                  <p:pic>
                    <p:nvPicPr>
                      <p:cNvPr id="0" name=""/>
                      <p:cNvPicPr>
                        <a:picLocks noChangeAspect="1" noChangeArrowheads="1"/>
                      </p:cNvPicPr>
                      <p:nvPr/>
                    </p:nvPicPr>
                    <p:blipFill>
                      <a:blip r:embed="rId7"/>
                      <a:srcRect/>
                      <a:stretch>
                        <a:fillRect/>
                      </a:stretch>
                    </p:blipFill>
                    <p:spPr bwMode="auto">
                      <a:xfrm>
                        <a:off x="1149350" y="2776538"/>
                        <a:ext cx="2166938" cy="13382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37975"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3185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a:stretch>
            <a:fillRect/>
          </a:stretch>
        </p:blipFill>
        <p:spPr>
          <a:xfrm>
            <a:off x="2015461" y="418148"/>
            <a:ext cx="5435600" cy="2501900"/>
          </a:xfrm>
          <a:prstGeom prst="rect">
            <a:avLst/>
          </a:prstGeom>
        </p:spPr>
      </p:pic>
      <p:pic>
        <p:nvPicPr>
          <p:cNvPr id="6" name="Picture 5"/>
          <p:cNvPicPr>
            <a:picLocks noChangeAspect="1"/>
          </p:cNvPicPr>
          <p:nvPr/>
        </p:nvPicPr>
        <p:blipFill>
          <a:blip r:embed="rId4"/>
          <a:stretch>
            <a:fillRect/>
          </a:stretch>
        </p:blipFill>
        <p:spPr>
          <a:xfrm>
            <a:off x="1824961" y="2955050"/>
            <a:ext cx="5626100" cy="2616200"/>
          </a:xfrm>
          <a:prstGeom prst="rect">
            <a:avLst/>
          </a:prstGeom>
        </p:spPr>
      </p:pic>
      <p:sp>
        <p:nvSpPr>
          <p:cNvPr id="8" name="Rectangle 7"/>
          <p:cNvSpPr/>
          <p:nvPr/>
        </p:nvSpPr>
        <p:spPr>
          <a:xfrm>
            <a:off x="1511519" y="5502911"/>
            <a:ext cx="6671339" cy="923330"/>
          </a:xfrm>
          <a:prstGeom prst="rect">
            <a:avLst/>
          </a:prstGeom>
        </p:spPr>
        <p:txBody>
          <a:bodyPr wrap="square">
            <a:spAutoFit/>
          </a:bodyPr>
          <a:lstStyle/>
          <a:p>
            <a:r>
              <a:rPr lang="en-US" dirty="0" err="1"/>
              <a:t>Redelmeier</a:t>
            </a:r>
            <a:r>
              <a:rPr lang="en-US" dirty="0"/>
              <a:t> DA, </a:t>
            </a:r>
            <a:r>
              <a:rPr lang="en-US" dirty="0" err="1"/>
              <a:t>Tversky</a:t>
            </a:r>
            <a:r>
              <a:rPr lang="en-US" dirty="0"/>
              <a:t> A (1996) On the belief that arthritis pain is related to the weather. Proceedings of the National Academy of Sciences 93(7):2895-2896.</a:t>
            </a:r>
          </a:p>
        </p:txBody>
      </p:sp>
    </p:spTree>
    <p:extLst>
      <p:ext uri="{BB962C8B-B14F-4D97-AF65-F5344CB8AC3E}">
        <p14:creationId xmlns:p14="http://schemas.microsoft.com/office/powerpoint/2010/main" val="45789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38997"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38998"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graphicFrame>
        <p:nvGraphicFramePr>
          <p:cNvPr id="10"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38999"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4445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40021"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40022"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14097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Predicted y</a:t>
            </a:r>
            <a:endParaRPr lang="en-US" sz="2000" baseline="-25000" dirty="0"/>
          </a:p>
        </p:txBody>
      </p:sp>
      <p:cxnSp>
        <p:nvCxnSpPr>
          <p:cNvPr id="11" name="Straight Arrow Connector 10"/>
          <p:cNvCxnSpPr>
            <a:stCxn id="10" idx="1"/>
          </p:cNvCxnSpPr>
          <p:nvPr/>
        </p:nvCxnSpPr>
        <p:spPr>
          <a:xfrm flipH="1" flipV="1">
            <a:off x="3175000" y="5041902"/>
            <a:ext cx="1409700" cy="2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40023"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8294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41045"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41046"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41047"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18439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1149350" y="2776538"/>
          <a:ext cx="2166938" cy="1338262"/>
        </p:xfrm>
        <a:graphic>
          <a:graphicData uri="http://schemas.openxmlformats.org/presentationml/2006/ole">
            <mc:AlternateContent xmlns:mc="http://schemas.openxmlformats.org/markup-compatibility/2006">
              <mc:Choice xmlns:v="urn:schemas-microsoft-com:vml" Requires="v">
                <p:oleObj spid="_x0000_s342069"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1149350" y="2776538"/>
                        <a:ext cx="2166938" cy="13382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1128943" y="4419601"/>
          <a:ext cx="3152775" cy="823913"/>
        </p:xfrm>
        <a:graphic>
          <a:graphicData uri="http://schemas.openxmlformats.org/presentationml/2006/ole">
            <mc:AlternateContent xmlns:mc="http://schemas.openxmlformats.org/markup-compatibility/2006">
              <mc:Choice xmlns:v="urn:schemas-microsoft-com:vml" Requires="v">
                <p:oleObj spid="_x0000_s342070" name="Equation" r:id="rId6" imgW="1066800" imgH="279400" progId="Equation.3">
                  <p:embed/>
                </p:oleObj>
              </mc:Choice>
              <mc:Fallback>
                <p:oleObj name="Equation" r:id="rId6" imgW="1066800" imgH="279400" progId="Equation.3">
                  <p:embed/>
                  <p:pic>
                    <p:nvPicPr>
                      <p:cNvPr id="0" name=""/>
                      <p:cNvPicPr>
                        <a:picLocks noChangeAspect="1" noChangeArrowheads="1"/>
                      </p:cNvPicPr>
                      <p:nvPr/>
                    </p:nvPicPr>
                    <p:blipFill>
                      <a:blip r:embed="rId7"/>
                      <a:srcRect/>
                      <a:stretch>
                        <a:fillRect/>
                      </a:stretch>
                    </p:blipFill>
                    <p:spPr bwMode="auto">
                      <a:xfrm>
                        <a:off x="1128943" y="4419601"/>
                        <a:ext cx="3152775" cy="823913"/>
                      </a:xfrm>
                      <a:prstGeom prst="rect">
                        <a:avLst/>
                      </a:prstGeom>
                      <a:noFill/>
                      <a:ln>
                        <a:noFill/>
                      </a:ln>
                      <a:effectLst/>
                    </p:spPr>
                  </p:pic>
                </p:oleObj>
              </mc:Fallback>
            </mc:AlternateContent>
          </a:graphicData>
        </a:graphic>
      </p:graphicFrame>
      <p:sp>
        <p:nvSpPr>
          <p:cNvPr id="10" name="Rectangle 9"/>
          <p:cNvSpPr>
            <a:spLocks noChangeArrowheads="1"/>
          </p:cNvSpPr>
          <p:nvPr/>
        </p:nvSpPr>
        <p:spPr bwMode="auto">
          <a:xfrm>
            <a:off x="4584700" y="4845969"/>
            <a:ext cx="2070100" cy="39754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488" tIns="44450" rIns="90488" bIns="44450">
            <a:spAutoFit/>
          </a:bodyPr>
          <a:lstStyle/>
          <a:p>
            <a:pPr eaLnBrk="0" hangingPunct="0"/>
            <a:r>
              <a:rPr lang="en-US" sz="2000" dirty="0" smtClean="0"/>
              <a:t>Mean y = 286.5</a:t>
            </a:r>
            <a:endParaRPr lang="en-US" sz="2000" baseline="-25000" dirty="0"/>
          </a:p>
        </p:txBody>
      </p:sp>
      <p:cxnSp>
        <p:nvCxnSpPr>
          <p:cNvPr id="11" name="Straight Arrow Connector 10"/>
          <p:cNvCxnSpPr>
            <a:stCxn id="10" idx="1"/>
          </p:cNvCxnSpPr>
          <p:nvPr/>
        </p:nvCxnSpPr>
        <p:spPr>
          <a:xfrm flipH="1" flipV="1">
            <a:off x="3873500" y="4953000"/>
            <a:ext cx="711200" cy="91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graphicFrame>
        <p:nvGraphicFramePr>
          <p:cNvPr id="13" name="Object 5"/>
          <p:cNvGraphicFramePr>
            <a:graphicFrameLocks noChangeAspect="1"/>
          </p:cNvGraphicFramePr>
          <p:nvPr>
            <p:extLst/>
          </p:nvPr>
        </p:nvGraphicFramePr>
        <p:xfrm>
          <a:off x="1184275" y="5207000"/>
          <a:ext cx="3108325" cy="811213"/>
        </p:xfrm>
        <a:graphic>
          <a:graphicData uri="http://schemas.openxmlformats.org/presentationml/2006/ole">
            <mc:AlternateContent xmlns:mc="http://schemas.openxmlformats.org/markup-compatibility/2006">
              <mc:Choice xmlns:v="urn:schemas-microsoft-com:vml" Requires="v">
                <p:oleObj spid="_x0000_s342071" name="Equation" r:id="rId8" imgW="1066800" imgH="279400" progId="Equation.3">
                  <p:embed/>
                </p:oleObj>
              </mc:Choice>
              <mc:Fallback>
                <p:oleObj name="Equation" r:id="rId8" imgW="1066800" imgH="279400" progId="Equation.3">
                  <p:embed/>
                  <p:pic>
                    <p:nvPicPr>
                      <p:cNvPr id="0" name=""/>
                      <p:cNvPicPr>
                        <a:picLocks noChangeAspect="1" noChangeArrowheads="1"/>
                      </p:cNvPicPr>
                      <p:nvPr/>
                    </p:nvPicPr>
                    <p:blipFill>
                      <a:blip r:embed="rId9"/>
                      <a:srcRect/>
                      <a:stretch>
                        <a:fillRect/>
                      </a:stretch>
                    </p:blipFill>
                    <p:spPr bwMode="auto">
                      <a:xfrm>
                        <a:off x="1184275" y="5207000"/>
                        <a:ext cx="3108325" cy="811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33691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954132" y="2807016"/>
          <a:ext cx="2166938" cy="1338262"/>
        </p:xfrm>
        <a:graphic>
          <a:graphicData uri="http://schemas.openxmlformats.org/presentationml/2006/ole">
            <mc:AlternateContent xmlns:mc="http://schemas.openxmlformats.org/markup-compatibility/2006">
              <mc:Choice xmlns:v="urn:schemas-microsoft-com:vml" Requires="v">
                <p:oleObj spid="_x0000_s343093" name="Equation" r:id="rId4" imgW="635000" imgH="393700" progId="Equation.3">
                  <p:embed/>
                </p:oleObj>
              </mc:Choice>
              <mc:Fallback>
                <p:oleObj name="Equation" r:id="rId4" imgW="635000" imgH="393700" progId="Equation.3">
                  <p:embed/>
                  <p:pic>
                    <p:nvPicPr>
                      <p:cNvPr id="0" name=""/>
                      <p:cNvPicPr>
                        <a:picLocks noChangeAspect="1" noChangeArrowheads="1"/>
                      </p:cNvPicPr>
                      <p:nvPr/>
                    </p:nvPicPr>
                    <p:blipFill>
                      <a:blip r:embed="rId5"/>
                      <a:srcRect/>
                      <a:stretch>
                        <a:fillRect/>
                      </a:stretch>
                    </p:blipFill>
                    <p:spPr bwMode="auto">
                      <a:xfrm>
                        <a:off x="954132" y="2807016"/>
                        <a:ext cx="2166938" cy="13382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343094"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343095"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86658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smtClean="0"/>
              <a:t>Simple Linear Regression Analysis</a:t>
            </a:r>
            <a:endParaRPr lang="en-US"/>
          </a:p>
        </p:txBody>
      </p:sp>
      <p:sp>
        <p:nvSpPr>
          <p:cNvPr id="407555" name="Rectangle 3"/>
          <p:cNvSpPr>
            <a:spLocks noGrp="1" noChangeArrowheads="1"/>
          </p:cNvSpPr>
          <p:nvPr>
            <p:ph idx="1"/>
          </p:nvPr>
        </p:nvSpPr>
        <p:spPr/>
        <p:txBody>
          <a:bodyPr/>
          <a:lstStyle/>
          <a:p>
            <a:pPr marL="0" indent="0">
              <a:buNone/>
            </a:pPr>
            <a:r>
              <a:rPr lang="en-US" dirty="0" smtClean="0"/>
              <a:t>COEFFICIENT OF DETERMINATION (R</a:t>
            </a:r>
            <a:r>
              <a:rPr lang="en-US" baseline="30000" dirty="0" smtClean="0"/>
              <a:t>2</a:t>
            </a:r>
            <a:r>
              <a:rPr lang="en-US" dirty="0" smtClean="0"/>
              <a:t>)</a:t>
            </a:r>
          </a:p>
          <a:p>
            <a:pPr marL="0" indent="0">
              <a:buNone/>
            </a:pPr>
            <a:endParaRPr lang="en-US" dirty="0"/>
          </a:p>
          <a:p>
            <a:pPr marL="0" indent="0">
              <a:buNone/>
            </a:pPr>
            <a:r>
              <a:rPr lang="en-US" dirty="0" smtClean="0"/>
              <a:t>																					</a:t>
            </a:r>
          </a:p>
          <a:p>
            <a:pPr marL="0" indent="0">
              <a:buNone/>
            </a:pPr>
            <a:endParaRPr lang="en-US" dirty="0"/>
          </a:p>
        </p:txBody>
      </p:sp>
      <p:graphicFrame>
        <p:nvGraphicFramePr>
          <p:cNvPr id="407556" name="Object 4"/>
          <p:cNvGraphicFramePr>
            <a:graphicFrameLocks noChangeAspect="1"/>
          </p:cNvGraphicFramePr>
          <p:nvPr>
            <p:extLst/>
          </p:nvPr>
        </p:nvGraphicFramePr>
        <p:xfrm>
          <a:off x="933450" y="2776538"/>
          <a:ext cx="3509963" cy="1338262"/>
        </p:xfrm>
        <a:graphic>
          <a:graphicData uri="http://schemas.openxmlformats.org/presentationml/2006/ole">
            <mc:AlternateContent xmlns:mc="http://schemas.openxmlformats.org/markup-compatibility/2006">
              <mc:Choice xmlns:v="urn:schemas-microsoft-com:vml" Requires="v">
                <p:oleObj spid="_x0000_s344117" name="Equation" r:id="rId4" imgW="1028700" imgH="393700" progId="Equation.3">
                  <p:embed/>
                </p:oleObj>
              </mc:Choice>
              <mc:Fallback>
                <p:oleObj name="Equation" r:id="rId4" imgW="1028700" imgH="393700" progId="Equation.3">
                  <p:embed/>
                  <p:pic>
                    <p:nvPicPr>
                      <p:cNvPr id="0" name=""/>
                      <p:cNvPicPr>
                        <a:picLocks noChangeAspect="1" noChangeArrowheads="1"/>
                      </p:cNvPicPr>
                      <p:nvPr/>
                    </p:nvPicPr>
                    <p:blipFill>
                      <a:blip r:embed="rId5"/>
                      <a:srcRect/>
                      <a:stretch>
                        <a:fillRect/>
                      </a:stretch>
                    </p:blipFill>
                    <p:spPr bwMode="auto">
                      <a:xfrm>
                        <a:off x="933450" y="2776538"/>
                        <a:ext cx="3509963" cy="13382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nvPr>
        </p:nvGraphicFramePr>
        <p:xfrm>
          <a:off x="847725" y="4432300"/>
          <a:ext cx="5105400" cy="823913"/>
        </p:xfrm>
        <a:graphic>
          <a:graphicData uri="http://schemas.openxmlformats.org/presentationml/2006/ole">
            <mc:AlternateContent xmlns:mc="http://schemas.openxmlformats.org/markup-compatibility/2006">
              <mc:Choice xmlns:v="urn:schemas-microsoft-com:vml" Requires="v">
                <p:oleObj spid="_x0000_s344118" name="Equation" r:id="rId6" imgW="1727200" imgH="279400" progId="Equation.3">
                  <p:embed/>
                </p:oleObj>
              </mc:Choice>
              <mc:Fallback>
                <p:oleObj name="Equation" r:id="rId6" imgW="1727200" imgH="279400" progId="Equation.3">
                  <p:embed/>
                  <p:pic>
                    <p:nvPicPr>
                      <p:cNvPr id="0" name=""/>
                      <p:cNvPicPr>
                        <a:picLocks noChangeAspect="1" noChangeArrowheads="1"/>
                      </p:cNvPicPr>
                      <p:nvPr/>
                    </p:nvPicPr>
                    <p:blipFill>
                      <a:blip r:embed="rId7"/>
                      <a:srcRect/>
                      <a:stretch>
                        <a:fillRect/>
                      </a:stretch>
                    </p:blipFill>
                    <p:spPr bwMode="auto">
                      <a:xfrm>
                        <a:off x="847725" y="4432300"/>
                        <a:ext cx="5105400" cy="823913"/>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nvPr>
        </p:nvGraphicFramePr>
        <p:xfrm>
          <a:off x="825500" y="5207000"/>
          <a:ext cx="5106988" cy="811213"/>
        </p:xfrm>
        <a:graphic>
          <a:graphicData uri="http://schemas.openxmlformats.org/presentationml/2006/ole">
            <mc:AlternateContent xmlns:mc="http://schemas.openxmlformats.org/markup-compatibility/2006">
              <mc:Choice xmlns:v="urn:schemas-microsoft-com:vml" Requires="v">
                <p:oleObj spid="_x0000_s344119" name="Equation" r:id="rId8" imgW="1752600" imgH="279400" progId="Equation.3">
                  <p:embed/>
                </p:oleObj>
              </mc:Choice>
              <mc:Fallback>
                <p:oleObj name="Equation" r:id="rId8" imgW="1752600" imgH="279400" progId="Equation.3">
                  <p:embed/>
                  <p:pic>
                    <p:nvPicPr>
                      <p:cNvPr id="0" name=""/>
                      <p:cNvPicPr>
                        <a:picLocks noChangeAspect="1" noChangeArrowheads="1"/>
                      </p:cNvPicPr>
                      <p:nvPr/>
                    </p:nvPicPr>
                    <p:blipFill>
                      <a:blip r:embed="rId9"/>
                      <a:srcRect/>
                      <a:stretch>
                        <a:fillRect/>
                      </a:stretch>
                    </p:blipFill>
                    <p:spPr bwMode="auto">
                      <a:xfrm>
                        <a:off x="825500" y="5207000"/>
                        <a:ext cx="5106988" cy="811213"/>
                      </a:xfrm>
                      <a:prstGeom prst="rect">
                        <a:avLst/>
                      </a:prstGeom>
                      <a:noFill/>
                      <a:ln>
                        <a:noFill/>
                      </a:ln>
                      <a:effectLst/>
                    </p:spPr>
                  </p:pic>
                </p:oleObj>
              </mc:Fallback>
            </mc:AlternateContent>
          </a:graphicData>
        </a:graphic>
      </p:graphicFrame>
      <p:graphicFrame>
        <p:nvGraphicFramePr>
          <p:cNvPr id="12" name="Group 2"/>
          <p:cNvGraphicFramePr>
            <a:graphicFrameLocks noGrp="1"/>
          </p:cNvGraphicFramePr>
          <p:nvPr>
            <p:extLst/>
          </p:nvPr>
        </p:nvGraphicFramePr>
        <p:xfrm>
          <a:off x="6725288" y="2807016"/>
          <a:ext cx="2178687" cy="3227202"/>
        </p:xfrm>
        <a:graphic>
          <a:graphicData uri="http://schemas.openxmlformats.org/drawingml/2006/table">
            <a:tbl>
              <a:tblPr firstRow="1">
                <a:tableStyleId>{5C22544A-7EE6-4342-B048-85BDC9FD1C3A}</a:tableStyleId>
              </a:tblPr>
              <a:tblGrid>
                <a:gridCol w="726229"/>
                <a:gridCol w="726229"/>
                <a:gridCol w="726229"/>
              </a:tblGrid>
              <a:tr h="447675">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House Price in $1000s</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(y)</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Square Feet </a:t>
                      </a:r>
                    </a:p>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u="none" strike="noStrike" cap="none" normalizeH="0" baseline="0" dirty="0">
                          <a:ln>
                            <a:noFill/>
                          </a:ln>
                          <a:effectLst/>
                        </a:rPr>
                        <a:t>(x)</a:t>
                      </a:r>
                      <a:endParaRPr kumimoji="0" lang="en-US" sz="1000" b="0" i="0" u="none" strike="noStrike" cap="none" normalizeH="0" baseline="0" dirty="0">
                        <a:ln>
                          <a:noFill/>
                        </a:ln>
                        <a:solidFill>
                          <a:schemeClr val="tx1"/>
                        </a:solidFill>
                        <a:effectLst/>
                        <a:latin typeface="Arial" charset="0"/>
                        <a:ea typeface="ＭＳ Ｐゴシック" charset="0"/>
                      </a:endParaRPr>
                    </a:p>
                  </a:txBody>
                  <a:tcPr anchor="ctr" horzOverflow="overflow"/>
                </a:tc>
                <a:tc>
                  <a:txBody>
                    <a:bodyPr/>
                    <a:lstStyle/>
                    <a:p>
                      <a:pPr marL="0" marR="0" lvl="0" indent="0" algn="ctr" defTabSz="852488" rtl="0" eaLnBrk="1" fontAlgn="base" latinLnBrk="0" hangingPunct="1">
                        <a:lnSpc>
                          <a:spcPct val="80000"/>
                        </a:lnSpc>
                        <a:spcBef>
                          <a:spcPct val="20000"/>
                        </a:spcBef>
                        <a:spcAft>
                          <a:spcPct val="0"/>
                        </a:spcAft>
                        <a:buClrTx/>
                        <a:buSzTx/>
                        <a:buFontTx/>
                        <a:buNone/>
                        <a:tabLst/>
                      </a:pPr>
                      <a:r>
                        <a:rPr kumimoji="0" lang="en-US" sz="1000" b="0" i="0" u="none" strike="noStrike" cap="none" normalizeH="0" baseline="0" dirty="0" smtClean="0">
                          <a:ln>
                            <a:noFill/>
                          </a:ln>
                          <a:solidFill>
                            <a:schemeClr val="bg1"/>
                          </a:solidFill>
                          <a:effectLst/>
                          <a:latin typeface="Arial" charset="0"/>
                          <a:ea typeface="ＭＳ Ｐゴシック" charset="0"/>
                        </a:rPr>
                        <a:t>Predicted House Price </a:t>
                      </a:r>
                      <a:br>
                        <a:rPr kumimoji="0" lang="en-US" sz="1000" b="0" i="0" u="none" strike="noStrike" cap="none" normalizeH="0" baseline="0" dirty="0" smtClean="0">
                          <a:ln>
                            <a:noFill/>
                          </a:ln>
                          <a:solidFill>
                            <a:schemeClr val="bg1"/>
                          </a:solidFill>
                          <a:effectLst/>
                          <a:latin typeface="Arial" charset="0"/>
                          <a:ea typeface="ＭＳ Ｐゴシック" charset="0"/>
                        </a:rPr>
                      </a:br>
                      <a:r>
                        <a:rPr kumimoji="0" lang="en-US" sz="1000" b="0" i="0" u="none" strike="noStrike" cap="none" normalizeH="0" baseline="0" dirty="0" smtClean="0">
                          <a:ln>
                            <a:noFill/>
                          </a:ln>
                          <a:solidFill>
                            <a:schemeClr val="bg1"/>
                          </a:solidFill>
                          <a:effectLst/>
                          <a:latin typeface="Arial" charset="0"/>
                          <a:ea typeface="ＭＳ Ｐゴシック" charset="0"/>
                        </a:rPr>
                        <a:t>(</a:t>
                      </a:r>
                      <a:r>
                        <a:rPr lang="en-US" sz="1000" b="0" kern="1200" dirty="0" err="1" smtClean="0">
                          <a:solidFill>
                            <a:schemeClr val="lt1"/>
                          </a:solidFill>
                          <a:latin typeface="+mn-lt"/>
                          <a:ea typeface="+mn-ea"/>
                          <a:cs typeface="+mn-cs"/>
                        </a:rPr>
                        <a:t>ŷ</a:t>
                      </a:r>
                      <a:r>
                        <a:rPr lang="en-US" sz="1000" b="0" kern="1200" dirty="0" smtClean="0">
                          <a:solidFill>
                            <a:schemeClr val="lt1"/>
                          </a:solidFill>
                          <a:latin typeface="+mn-lt"/>
                          <a:ea typeface="+mn-ea"/>
                          <a:cs typeface="+mn-cs"/>
                        </a:rPr>
                        <a:t>)</a:t>
                      </a:r>
                      <a:endParaRPr kumimoji="0" lang="en-US" sz="1000" b="0" i="0" u="none" strike="noStrike" cap="none" normalizeH="0" baseline="0" dirty="0" smtClean="0">
                        <a:ln>
                          <a:noFill/>
                        </a:ln>
                        <a:solidFill>
                          <a:schemeClr val="bg1"/>
                        </a:solidFill>
                        <a:effectLst/>
                        <a:latin typeface="Arial" charset="0"/>
                        <a:ea typeface="ＭＳ Ｐゴシック" charset="0"/>
                      </a:endParaRPr>
                    </a:p>
                  </a:txBody>
                  <a:tcPr anchor="ctr" horzOverflow="overflow"/>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251.97</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312</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1600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273.93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279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308</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1875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304.125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199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1100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219.03</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1550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268.44</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405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2350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a:solidFill>
                            <a:srgbClr val="000000"/>
                          </a:solidFill>
                          <a:effectLst/>
                          <a:latin typeface="Calibri"/>
                        </a:rPr>
                        <a:t>356.28</a:t>
                      </a: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324</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2450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367.26</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319</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1425</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254.715</a:t>
                      </a:r>
                      <a:endParaRPr lang="en-US" sz="1000" b="0" i="0" u="none" strike="noStrike" dirty="0">
                        <a:solidFill>
                          <a:srgbClr val="000000"/>
                        </a:solidFill>
                        <a:effectLst/>
                        <a:latin typeface="Calibri"/>
                      </a:endParaRPr>
                    </a:p>
                  </a:txBody>
                  <a:tcPr marL="12700" marR="12700" marT="12700" marB="0" anchor="ctr"/>
                </a:tc>
              </a:tr>
              <a:tr h="252413">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a:ln>
                            <a:noFill/>
                          </a:ln>
                          <a:effectLst/>
                        </a:rPr>
                        <a:t>255</a:t>
                      </a:r>
                      <a:endParaRPr kumimoji="0" lang="en-US" sz="1000" b="0" i="0" u="none" strike="noStrike" cap="none" normalizeH="0" baseline="0">
                        <a:ln>
                          <a:noFill/>
                        </a:ln>
                        <a:solidFill>
                          <a:schemeClr val="tx1"/>
                        </a:solidFill>
                        <a:effectLst/>
                        <a:latin typeface="Arial" charset="0"/>
                        <a:ea typeface="ＭＳ Ｐゴシック" charset="0"/>
                      </a:endParaRPr>
                    </a:p>
                  </a:txBody>
                  <a:tcPr horzOverflow="overflow"/>
                </a:tc>
                <a:tc>
                  <a:txBody>
                    <a:bodyPr/>
                    <a:lstStyle/>
                    <a:p>
                      <a:pPr marL="0" marR="0" lvl="0" indent="0" algn="ctr" defTabSz="852488" rtl="0" eaLnBrk="1" fontAlgn="base" latinLnBrk="0" hangingPunct="1">
                        <a:lnSpc>
                          <a:spcPct val="100000"/>
                        </a:lnSpc>
                        <a:spcBef>
                          <a:spcPct val="20000"/>
                        </a:spcBef>
                        <a:spcAft>
                          <a:spcPct val="0"/>
                        </a:spcAft>
                        <a:buClrTx/>
                        <a:buSzTx/>
                        <a:buFontTx/>
                        <a:buNone/>
                        <a:tabLst/>
                      </a:pPr>
                      <a:r>
                        <a:rPr kumimoji="0" lang="en-US" sz="1000" u="none" strike="noStrike" cap="none" normalizeH="0" baseline="0" dirty="0">
                          <a:ln>
                            <a:noFill/>
                          </a:ln>
                          <a:effectLst/>
                        </a:rPr>
                        <a:t>1700</a:t>
                      </a:r>
                      <a:endParaRPr kumimoji="0" lang="en-US" sz="1000" b="0" i="0" u="none" strike="noStrike" cap="none" normalizeH="0" baseline="0" dirty="0">
                        <a:ln>
                          <a:noFill/>
                        </a:ln>
                        <a:solidFill>
                          <a:schemeClr val="tx1"/>
                        </a:solidFill>
                        <a:effectLst/>
                        <a:latin typeface="Arial" charset="0"/>
                        <a:ea typeface="ＭＳ Ｐゴシック" charset="0"/>
                      </a:endParaRPr>
                    </a:p>
                  </a:txBody>
                  <a:tcPr horzOverflow="overflow"/>
                </a:tc>
                <a:tc>
                  <a:txBody>
                    <a:bodyPr/>
                    <a:lstStyle/>
                    <a:p>
                      <a:pPr algn="ctr" fontAlgn="b"/>
                      <a:r>
                        <a:rPr lang="en-US" sz="1000" b="0" i="0" u="none" strike="noStrike" dirty="0" smtClean="0">
                          <a:solidFill>
                            <a:srgbClr val="000000"/>
                          </a:solidFill>
                          <a:effectLst/>
                          <a:latin typeface="Calibri"/>
                        </a:rPr>
                        <a:t>284.91</a:t>
                      </a:r>
                      <a:endParaRPr lang="en-US" sz="1000" b="0" i="0" u="none" strike="noStrike" dirty="0">
                        <a:solidFill>
                          <a:srgbClr val="000000"/>
                        </a:solidFill>
                        <a:effectLst/>
                        <a:latin typeface="Calibri"/>
                      </a:endParaRPr>
                    </a:p>
                  </a:txBody>
                  <a:tcPr marL="12700" marR="12700" marT="12700" marB="0" anchor="ctr"/>
                </a:tc>
              </a:tr>
            </a:tbl>
          </a:graphicData>
        </a:graphic>
      </p:graphicFrame>
    </p:spTree>
    <p:extLst>
      <p:ext uri="{BB962C8B-B14F-4D97-AF65-F5344CB8AC3E}">
        <p14:creationId xmlns:p14="http://schemas.microsoft.com/office/powerpoint/2010/main" val="83715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p:txBody>
          <a:bodyPr/>
          <a:lstStyle/>
          <a:p>
            <a:r>
              <a:rPr lang="en-US"/>
              <a:t>Multiple Linear Regression</a:t>
            </a:r>
          </a:p>
        </p:txBody>
      </p:sp>
      <p:sp>
        <p:nvSpPr>
          <p:cNvPr id="992259" name="Rectangle 3"/>
          <p:cNvSpPr>
            <a:spLocks noGrp="1" noChangeArrowheads="1"/>
          </p:cNvSpPr>
          <p:nvPr>
            <p:ph type="body" idx="1"/>
          </p:nvPr>
        </p:nvSpPr>
        <p:spPr/>
        <p:txBody>
          <a:bodyPr/>
          <a:lstStyle/>
          <a:p>
            <a:pPr>
              <a:lnSpc>
                <a:spcPct val="90000"/>
              </a:lnSpc>
            </a:pPr>
            <a:r>
              <a:rPr lang="en-US" sz="2800"/>
              <a:t>More than one predictor…</a:t>
            </a:r>
          </a:p>
          <a:p>
            <a:pPr>
              <a:lnSpc>
                <a:spcPct val="90000"/>
              </a:lnSpc>
            </a:pPr>
            <a:endParaRPr lang="en-US" sz="2800"/>
          </a:p>
          <a:p>
            <a:pPr>
              <a:lnSpc>
                <a:spcPct val="90000"/>
              </a:lnSpc>
              <a:spcBef>
                <a:spcPct val="50000"/>
              </a:spcBef>
              <a:buClrTx/>
              <a:buFontTx/>
              <a:buNone/>
            </a:pPr>
            <a:r>
              <a:rPr lang="en-US" sz="2800">
                <a:sym typeface="Symbol" charset="0"/>
              </a:rPr>
              <a:t>E(y)=</a:t>
            </a:r>
            <a:r>
              <a:rPr lang="en-US" sz="2800"/>
              <a:t> </a:t>
            </a:r>
            <a:r>
              <a:rPr lang="en-US" sz="2800" i="1">
                <a:sym typeface="Symbol" charset="0"/>
              </a:rPr>
              <a:t></a:t>
            </a:r>
            <a:r>
              <a:rPr lang="en-US" sz="2800">
                <a:sym typeface="Symbol" charset="0"/>
              </a:rPr>
              <a:t> + </a:t>
            </a:r>
            <a:r>
              <a:rPr lang="en-US" sz="2800" i="1">
                <a:sym typeface="Symbol" charset="0"/>
              </a:rPr>
              <a:t></a:t>
            </a:r>
            <a:r>
              <a:rPr lang="en-US" sz="2800" baseline="-25000">
                <a:sym typeface="Symbol" charset="0"/>
              </a:rPr>
              <a:t>1</a:t>
            </a:r>
            <a:r>
              <a:rPr lang="en-US" sz="2800"/>
              <a:t>*X + </a:t>
            </a:r>
            <a:r>
              <a:rPr lang="en-US" sz="2800" i="1">
                <a:sym typeface="Symbol" charset="0"/>
              </a:rPr>
              <a:t></a:t>
            </a:r>
            <a:r>
              <a:rPr lang="en-US" sz="2800" baseline="-25000">
                <a:sym typeface="Symbol" charset="0"/>
              </a:rPr>
              <a:t>2</a:t>
            </a:r>
            <a:r>
              <a:rPr lang="en-US" sz="2800" baseline="-25000"/>
              <a:t> </a:t>
            </a:r>
            <a:r>
              <a:rPr lang="en-US" sz="2800"/>
              <a:t>*W + </a:t>
            </a:r>
            <a:r>
              <a:rPr lang="en-US" sz="2800" i="1">
                <a:sym typeface="Symbol" charset="0"/>
              </a:rPr>
              <a:t></a:t>
            </a:r>
            <a:r>
              <a:rPr lang="en-US" sz="2800" baseline="-25000">
                <a:sym typeface="Symbol" charset="0"/>
              </a:rPr>
              <a:t>3</a:t>
            </a:r>
            <a:r>
              <a:rPr lang="en-US" sz="2800"/>
              <a:t> *Z…</a:t>
            </a:r>
          </a:p>
          <a:p>
            <a:pPr>
              <a:lnSpc>
                <a:spcPct val="90000"/>
              </a:lnSpc>
              <a:spcBef>
                <a:spcPct val="50000"/>
              </a:spcBef>
              <a:buClrTx/>
              <a:buFontTx/>
              <a:buNone/>
            </a:pPr>
            <a:endParaRPr lang="en-US" sz="2800">
              <a:cs typeface="Times New Roman" charset="0"/>
            </a:endParaRPr>
          </a:p>
          <a:p>
            <a:pPr>
              <a:lnSpc>
                <a:spcPct val="90000"/>
              </a:lnSpc>
              <a:spcBef>
                <a:spcPct val="50000"/>
              </a:spcBef>
              <a:buClrTx/>
              <a:buFontTx/>
              <a:buNone/>
            </a:pPr>
            <a:r>
              <a:rPr lang="en-US" sz="2800">
                <a:cs typeface="Times New Roman" charset="0"/>
              </a:rPr>
              <a:t>Each regression coefficient is the amount of change in the outcome variable that would be expected per one-unit change of the predictor, if all other variables in the model were held constant.  </a:t>
            </a:r>
          </a:p>
          <a:p>
            <a:pPr>
              <a:lnSpc>
                <a:spcPct val="90000"/>
              </a:lnSpc>
              <a:spcBef>
                <a:spcPct val="50000"/>
              </a:spcBef>
              <a:buClrTx/>
              <a:buFontTx/>
              <a:buNone/>
            </a:pPr>
            <a:r>
              <a:rPr lang="en-US" sz="2800">
                <a:cs typeface="Times New Roman" charset="0"/>
              </a:rPr>
              <a:t> </a:t>
            </a:r>
          </a:p>
          <a:p>
            <a:pPr>
              <a:lnSpc>
                <a:spcPct val="90000"/>
              </a:lnSpc>
              <a:spcBef>
                <a:spcPct val="50000"/>
              </a:spcBef>
              <a:buClrTx/>
              <a:buFontTx/>
              <a:buNone/>
            </a:pPr>
            <a:endParaRPr lang="en-US" sz="2800">
              <a:cs typeface="Times New Roman" charset="0"/>
            </a:endParaRPr>
          </a:p>
        </p:txBody>
      </p:sp>
    </p:spTree>
    <p:extLst>
      <p:ext uri="{BB962C8B-B14F-4D97-AF65-F5344CB8AC3E}">
        <p14:creationId xmlns:p14="http://schemas.microsoft.com/office/powerpoint/2010/main" val="1779929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2259">
                                            <p:txEl>
                                              <p:pRg st="0" end="0"/>
                                            </p:txEl>
                                          </p:spTgt>
                                        </p:tgtEl>
                                        <p:attrNameLst>
                                          <p:attrName>style.visibility</p:attrName>
                                        </p:attrNameLst>
                                      </p:cBhvr>
                                      <p:to>
                                        <p:strVal val="visible"/>
                                      </p:to>
                                    </p:set>
                                    <p:anim calcmode="lin" valueType="num">
                                      <p:cBhvr additive="base">
                                        <p:cTn id="7" dur="500" fill="hold"/>
                                        <p:tgtEl>
                                          <p:spTgt spid="992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2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2259">
                                            <p:txEl>
                                              <p:pRg st="2" end="2"/>
                                            </p:txEl>
                                          </p:spTgt>
                                        </p:tgtEl>
                                        <p:attrNameLst>
                                          <p:attrName>style.visibility</p:attrName>
                                        </p:attrNameLst>
                                      </p:cBhvr>
                                      <p:to>
                                        <p:strVal val="visible"/>
                                      </p:to>
                                    </p:set>
                                    <p:anim calcmode="lin" valueType="num">
                                      <p:cBhvr additive="base">
                                        <p:cTn id="13" dur="500" fill="hold"/>
                                        <p:tgtEl>
                                          <p:spTgt spid="9922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2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2259">
                                            <p:txEl>
                                              <p:pRg st="4" end="4"/>
                                            </p:txEl>
                                          </p:spTgt>
                                        </p:tgtEl>
                                        <p:attrNameLst>
                                          <p:attrName>style.visibility</p:attrName>
                                        </p:attrNameLst>
                                      </p:cBhvr>
                                      <p:to>
                                        <p:strVal val="visible"/>
                                      </p:to>
                                    </p:set>
                                    <p:anim calcmode="lin" valueType="num">
                                      <p:cBhvr additive="base">
                                        <p:cTn id="19" dur="500" fill="hold"/>
                                        <p:tgtEl>
                                          <p:spTgt spid="99225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2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92259">
                                            <p:txEl>
                                              <p:pRg st="5" end="5"/>
                                            </p:txEl>
                                          </p:spTgt>
                                        </p:tgtEl>
                                        <p:attrNameLst>
                                          <p:attrName>style.visibility</p:attrName>
                                        </p:attrNameLst>
                                      </p:cBhvr>
                                      <p:to>
                                        <p:strVal val="visible"/>
                                      </p:to>
                                    </p:set>
                                    <p:anim calcmode="lin" valueType="num">
                                      <p:cBhvr additive="base">
                                        <p:cTn id="25" dur="500" fill="hold"/>
                                        <p:tgtEl>
                                          <p:spTgt spid="992259">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225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59"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228616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7371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2"/>
          <p:cNvSpPr>
            <a:spLocks noGrp="1" noChangeArrowheads="1"/>
          </p:cNvSpPr>
          <p:nvPr>
            <p:ph type="title"/>
          </p:nvPr>
        </p:nvSpPr>
        <p:spPr/>
        <p:txBody>
          <a:bodyPr/>
          <a:lstStyle/>
          <a:p>
            <a:r>
              <a:rPr lang="en-US"/>
              <a:t>Multivariate regression pitfalls</a:t>
            </a:r>
          </a:p>
        </p:txBody>
      </p:sp>
      <p:sp>
        <p:nvSpPr>
          <p:cNvPr id="2" name="Content Placeholder 1"/>
          <p:cNvSpPr>
            <a:spLocks noGrp="1"/>
          </p:cNvSpPr>
          <p:nvPr>
            <p:ph idx="1"/>
          </p:nvPr>
        </p:nvSpPr>
        <p:spPr>
          <a:xfrm>
            <a:off x="798742" y="1631253"/>
            <a:ext cx="8205558" cy="4379976"/>
          </a:xfrm>
        </p:spPr>
        <p:txBody>
          <a:bodyPr/>
          <a:lstStyle/>
          <a:p>
            <a:pPr marL="0" indent="0">
              <a:buNone/>
            </a:pPr>
            <a:r>
              <a:rPr lang="en-US" dirty="0"/>
              <a:t>Multi-</a:t>
            </a:r>
            <a:r>
              <a:rPr lang="en-US" dirty="0" smtClean="0"/>
              <a:t>co-linearity</a:t>
            </a:r>
            <a:endParaRPr lang="en-US" dirty="0"/>
          </a:p>
          <a:p>
            <a:pPr marL="0" indent="0">
              <a:buNone/>
            </a:pPr>
            <a:r>
              <a:rPr lang="en-US" dirty="0" smtClean="0"/>
              <a:t>	Two x’s that measure the same thing</a:t>
            </a:r>
          </a:p>
          <a:p>
            <a:pPr marL="0" indent="0">
              <a:buNone/>
            </a:pPr>
            <a:r>
              <a:rPr lang="en-US" dirty="0"/>
              <a:t>	</a:t>
            </a:r>
            <a:r>
              <a:rPr lang="en-US" dirty="0" smtClean="0"/>
              <a:t>Tend to ‘cancel out’ and wreck the model</a:t>
            </a:r>
            <a:endParaRPr lang="en-US" dirty="0"/>
          </a:p>
          <a:p>
            <a:pPr marL="0" indent="0">
              <a:buNone/>
            </a:pPr>
            <a:r>
              <a:rPr lang="en-US" dirty="0"/>
              <a:t>Residual confounding</a:t>
            </a:r>
          </a:p>
          <a:p>
            <a:pPr marL="0" indent="0">
              <a:buNone/>
            </a:pPr>
            <a:r>
              <a:rPr lang="en-US" dirty="0" smtClean="0"/>
              <a:t>	Hard to estimate </a:t>
            </a:r>
            <a:endParaRPr lang="en-US" dirty="0"/>
          </a:p>
          <a:p>
            <a:pPr marL="0" indent="0">
              <a:buNone/>
            </a:pPr>
            <a:r>
              <a:rPr lang="en-US" dirty="0" err="1" smtClean="0"/>
              <a:t>Overfitting</a:t>
            </a:r>
            <a:endParaRPr lang="en-US" dirty="0" smtClean="0"/>
          </a:p>
          <a:p>
            <a:pPr marL="0" indent="0">
              <a:buNone/>
            </a:pPr>
            <a:r>
              <a:rPr lang="en-US" dirty="0"/>
              <a:t>	Too many </a:t>
            </a:r>
            <a:r>
              <a:rPr lang="en-US" dirty="0" smtClean="0"/>
              <a:t>x’s for the data</a:t>
            </a:r>
          </a:p>
          <a:p>
            <a:pPr marL="0" indent="0">
              <a:buNone/>
            </a:pPr>
            <a:r>
              <a:rPr lang="en-US" dirty="0"/>
              <a:t>	M</a:t>
            </a:r>
            <a:r>
              <a:rPr lang="en-US" dirty="0" smtClean="0"/>
              <a:t>inimum 10 new samples per new x</a:t>
            </a:r>
          </a:p>
          <a:p>
            <a:pPr marL="0" indent="0">
              <a:buNone/>
            </a:pPr>
            <a:r>
              <a:rPr lang="en-US" dirty="0"/>
              <a:t>	</a:t>
            </a:r>
            <a:r>
              <a:rPr lang="en-US" dirty="0" smtClean="0"/>
              <a:t>Makes the model less predictive on new samples</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28151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a:stretch>
            <a:fillRect/>
          </a:stretch>
        </p:blipFill>
        <p:spPr>
          <a:xfrm>
            <a:off x="2015461" y="418148"/>
            <a:ext cx="5435600" cy="2501900"/>
          </a:xfrm>
          <a:prstGeom prst="rect">
            <a:avLst/>
          </a:prstGeom>
        </p:spPr>
      </p:pic>
      <p:pic>
        <p:nvPicPr>
          <p:cNvPr id="6" name="Picture 5"/>
          <p:cNvPicPr>
            <a:picLocks noChangeAspect="1"/>
          </p:cNvPicPr>
          <p:nvPr/>
        </p:nvPicPr>
        <p:blipFill>
          <a:blip r:embed="rId4"/>
          <a:stretch>
            <a:fillRect/>
          </a:stretch>
        </p:blipFill>
        <p:spPr>
          <a:xfrm>
            <a:off x="1824961" y="2955050"/>
            <a:ext cx="5626100" cy="2616200"/>
          </a:xfrm>
          <a:prstGeom prst="rect">
            <a:avLst/>
          </a:prstGeom>
        </p:spPr>
      </p:pic>
      <p:sp>
        <p:nvSpPr>
          <p:cNvPr id="7" name="TextBox 6"/>
          <p:cNvSpPr txBox="1"/>
          <p:nvPr/>
        </p:nvSpPr>
        <p:spPr>
          <a:xfrm>
            <a:off x="5147000" y="2920048"/>
            <a:ext cx="2304061" cy="492443"/>
          </a:xfrm>
          <a:prstGeom prst="rect">
            <a:avLst/>
          </a:prstGeom>
          <a:noFill/>
        </p:spPr>
        <p:txBody>
          <a:bodyPr wrap="none" rtlCol="0">
            <a:spAutoFit/>
          </a:bodyPr>
          <a:lstStyle/>
          <a:p>
            <a:r>
              <a:rPr lang="en-US" sz="2600" dirty="0" smtClean="0">
                <a:solidFill>
                  <a:srgbClr val="FF0000"/>
                </a:solidFill>
              </a:rPr>
              <a:t>Correlation = 0!</a:t>
            </a:r>
            <a:endParaRPr lang="en-US" sz="2600" dirty="0">
              <a:solidFill>
                <a:srgbClr val="FF0000"/>
              </a:solidFill>
            </a:endParaRPr>
          </a:p>
        </p:txBody>
      </p:sp>
      <p:sp>
        <p:nvSpPr>
          <p:cNvPr id="8" name="Rectangle 7"/>
          <p:cNvSpPr/>
          <p:nvPr/>
        </p:nvSpPr>
        <p:spPr>
          <a:xfrm>
            <a:off x="1511519" y="5502911"/>
            <a:ext cx="6671339" cy="923330"/>
          </a:xfrm>
          <a:prstGeom prst="rect">
            <a:avLst/>
          </a:prstGeom>
        </p:spPr>
        <p:txBody>
          <a:bodyPr wrap="square">
            <a:spAutoFit/>
          </a:bodyPr>
          <a:lstStyle/>
          <a:p>
            <a:r>
              <a:rPr lang="en-US" dirty="0" err="1"/>
              <a:t>Redelmeier</a:t>
            </a:r>
            <a:r>
              <a:rPr lang="en-US" dirty="0"/>
              <a:t> DA, </a:t>
            </a:r>
            <a:r>
              <a:rPr lang="en-US" dirty="0" err="1"/>
              <a:t>Tversky</a:t>
            </a:r>
            <a:r>
              <a:rPr lang="en-US" dirty="0"/>
              <a:t> A (1996) On the belief that arthritis pain is related to the weather. Proceedings of the National Academy of Sciences 93(7):2895-2896.</a:t>
            </a:r>
          </a:p>
        </p:txBody>
      </p:sp>
    </p:spTree>
    <p:extLst>
      <p:ext uri="{BB962C8B-B14F-4D97-AF65-F5344CB8AC3E}">
        <p14:creationId xmlns:p14="http://schemas.microsoft.com/office/powerpoint/2010/main" val="2937846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a:xfrm>
            <a:off x="954132" y="310162"/>
            <a:ext cx="7014265" cy="990107"/>
          </a:xfrm>
        </p:spPr>
        <p:txBody>
          <a:bodyPr/>
          <a:lstStyle/>
          <a:p>
            <a:r>
              <a:rPr lang="en-US" dirty="0" err="1" smtClean="0"/>
              <a:t>Overfitting</a:t>
            </a:r>
            <a:r>
              <a:rPr lang="en-US" dirty="0" smtClean="0"/>
              <a:t> simulation (where we </a:t>
            </a:r>
            <a:br>
              <a:rPr lang="en-US" dirty="0" smtClean="0"/>
            </a:br>
            <a:r>
              <a:rPr lang="en-US" dirty="0" smtClean="0"/>
              <a:t>know the ‘true’ population has R</a:t>
            </a:r>
            <a:r>
              <a:rPr lang="en-US" baseline="30000" dirty="0" smtClean="0"/>
              <a:t>2</a:t>
            </a:r>
            <a:r>
              <a:rPr lang="en-US" dirty="0" smtClean="0"/>
              <a:t>=0)</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Line Callout 1 1"/>
          <p:cNvSpPr/>
          <p:nvPr/>
        </p:nvSpPr>
        <p:spPr>
          <a:xfrm>
            <a:off x="627494" y="4852948"/>
            <a:ext cx="1224744" cy="529137"/>
          </a:xfrm>
          <a:prstGeom prst="borderCallout1">
            <a:avLst>
              <a:gd name="adj1" fmla="val 22860"/>
              <a:gd name="adj2" fmla="val 113889"/>
              <a:gd name="adj3" fmla="val -38185"/>
              <a:gd name="adj4" fmla="val 149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True R</a:t>
            </a:r>
            <a:r>
              <a:rPr lang="en-US" baseline="30000" dirty="0" smtClean="0"/>
              <a:t>2 </a:t>
            </a:r>
            <a:r>
              <a:rPr lang="en-US" dirty="0" smtClean="0"/>
              <a:t>= 0</a:t>
            </a:r>
            <a:endParaRPr lang="en-US" dirty="0"/>
          </a:p>
        </p:txBody>
      </p:sp>
      <p:sp>
        <p:nvSpPr>
          <p:cNvPr id="3" name="Rectangle 2"/>
          <p:cNvSpPr/>
          <p:nvPr/>
        </p:nvSpPr>
        <p:spPr>
          <a:xfrm>
            <a:off x="5700352" y="1904999"/>
            <a:ext cx="2268045" cy="997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regression models in simulation have 15 predictors</a:t>
            </a:r>
            <a:endParaRPr lang="en-US" dirty="0"/>
          </a:p>
        </p:txBody>
      </p:sp>
      <p:sp>
        <p:nvSpPr>
          <p:cNvPr id="10"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57407658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3 cases/predictor: </a:t>
            </a:r>
            <a:br>
              <a:rPr lang="en-US" dirty="0" smtClean="0"/>
            </a:br>
            <a:r>
              <a:rPr lang="en-US" dirty="0" smtClean="0"/>
              <a:t>mean R</a:t>
            </a:r>
            <a:r>
              <a:rPr lang="en-US" baseline="30000" dirty="0" smtClean="0"/>
              <a:t>2</a:t>
            </a:r>
            <a:r>
              <a:rPr lang="en-US" dirty="0" smtClean="0"/>
              <a:t> looks like .3</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Line Callout 1 1"/>
          <p:cNvSpPr/>
          <p:nvPr/>
        </p:nvSpPr>
        <p:spPr>
          <a:xfrm>
            <a:off x="6622201" y="3507427"/>
            <a:ext cx="2359256" cy="2146785"/>
          </a:xfrm>
          <a:prstGeom prst="borderCallout1">
            <a:avLst>
              <a:gd name="adj1" fmla="val 17967"/>
              <a:gd name="adj2" fmla="val -5223"/>
              <a:gd name="adj3" fmla="val 35565"/>
              <a:gd name="adj4" fmla="val -74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(N=50).</a:t>
            </a:r>
            <a:endParaRPr lang="en-US" dirty="0"/>
          </a:p>
        </p:txBody>
      </p:sp>
      <p:sp>
        <p:nvSpPr>
          <p:cNvPr id="6"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131060010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en-US" dirty="0" err="1" smtClean="0"/>
              <a:t>Overfitting</a:t>
            </a:r>
            <a:r>
              <a:rPr lang="en-US" dirty="0" smtClean="0"/>
              <a:t>: 13 </a:t>
            </a:r>
            <a:r>
              <a:rPr lang="en-US" dirty="0"/>
              <a:t>cases/predictor: </a:t>
            </a:r>
            <a:br>
              <a:rPr lang="en-US" dirty="0"/>
            </a:br>
            <a:r>
              <a:rPr lang="en-US" dirty="0"/>
              <a:t>mean R</a:t>
            </a:r>
            <a:r>
              <a:rPr lang="en-US" baseline="30000" dirty="0"/>
              <a:t>2</a:t>
            </a:r>
            <a:r>
              <a:rPr lang="en-US" dirty="0"/>
              <a:t> looks like </a:t>
            </a:r>
            <a:r>
              <a:rPr lang="en-US" dirty="0" smtClean="0"/>
              <a:t>.05</a:t>
            </a:r>
            <a:endParaRPr lang="en-US" dirty="0"/>
          </a:p>
        </p:txBody>
      </p:sp>
      <p:pic>
        <p:nvPicPr>
          <p:cNvPr id="1083395" name="Picture 3" descr="overfitt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4572000" cy="319881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Line Callout 1 1"/>
          <p:cNvSpPr/>
          <p:nvPr/>
        </p:nvSpPr>
        <p:spPr>
          <a:xfrm>
            <a:off x="5775465" y="1224679"/>
            <a:ext cx="2359256" cy="2146785"/>
          </a:xfrm>
          <a:prstGeom prst="borderCallout1">
            <a:avLst>
              <a:gd name="adj1" fmla="val 17967"/>
              <a:gd name="adj2" fmla="val -5223"/>
              <a:gd name="adj3" fmla="val 64438"/>
              <a:gd name="adj4" fmla="val -114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r>
              <a:rPr lang="en-US" baseline="30000" dirty="0" smtClean="0"/>
              <a:t>2 </a:t>
            </a:r>
            <a:r>
              <a:rPr lang="en-US" dirty="0" smtClean="0"/>
              <a:t>distribution for 10,000 regressions based on 10,000 random samples of the data (N=200)</a:t>
            </a:r>
            <a:endParaRPr lang="en-US" dirty="0"/>
          </a:p>
        </p:txBody>
      </p:sp>
      <p:sp>
        <p:nvSpPr>
          <p:cNvPr id="5" name="Text Box 4"/>
          <p:cNvSpPr txBox="1">
            <a:spLocks noChangeArrowheads="1"/>
          </p:cNvSpPr>
          <p:nvPr/>
        </p:nvSpPr>
        <p:spPr bwMode="auto">
          <a:xfrm>
            <a:off x="914400" y="6155576"/>
            <a:ext cx="7391400"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sz="1200" b="0" baseline="0" dirty="0" smtClean="0">
              <a:solidFill>
                <a:schemeClr val="tx1"/>
              </a:solidFill>
              <a:latin typeface="Tahoma" charset="0"/>
            </a:endParaRPr>
          </a:p>
          <a:p>
            <a:pPr>
              <a:spcBef>
                <a:spcPct val="50000"/>
              </a:spcBef>
            </a:pPr>
            <a:r>
              <a:rPr lang="en-US" sz="1200" b="0" baseline="0" dirty="0" smtClean="0">
                <a:solidFill>
                  <a:schemeClr val="tx1"/>
                </a:solidFill>
                <a:latin typeface="Tahoma" charset="0"/>
              </a:rPr>
              <a:t>(Figure </a:t>
            </a:r>
            <a:r>
              <a:rPr lang="en-US" sz="1200" b="0" baseline="0" dirty="0">
                <a:solidFill>
                  <a:schemeClr val="tx1"/>
                </a:solidFill>
                <a:latin typeface="Tahoma" charset="0"/>
              </a:rPr>
              <a:t>from: </a:t>
            </a:r>
            <a:r>
              <a:rPr lang="en-US" sz="1200" b="0" baseline="0" dirty="0" err="1">
                <a:solidFill>
                  <a:schemeClr val="tx1"/>
                </a:solidFill>
                <a:latin typeface="Tahoma" charset="0"/>
              </a:rPr>
              <a:t>Babyak</a:t>
            </a:r>
            <a:r>
              <a:rPr lang="en-US" sz="1200" b="0" baseline="0" dirty="0">
                <a:solidFill>
                  <a:schemeClr val="tx1"/>
                </a:solidFill>
                <a:latin typeface="Tahoma" charset="0"/>
              </a:rPr>
              <a:t>, MA. What You See May Not Be What You Get: A Brief, Nontechnical Introduction to </a:t>
            </a:r>
            <a:r>
              <a:rPr lang="en-US" sz="1200" b="0" baseline="0" dirty="0" err="1">
                <a:solidFill>
                  <a:schemeClr val="tx1"/>
                </a:solidFill>
                <a:latin typeface="Tahoma" charset="0"/>
              </a:rPr>
              <a:t>Overfitting</a:t>
            </a:r>
            <a:r>
              <a:rPr lang="en-US" sz="1200" b="0" baseline="0" dirty="0">
                <a:solidFill>
                  <a:schemeClr val="tx1"/>
                </a:solidFill>
                <a:latin typeface="Tahoma" charset="0"/>
              </a:rPr>
              <a:t> in Regression-Type Models. </a:t>
            </a:r>
            <a:r>
              <a:rPr lang="en-US" sz="1200" b="0" i="1" baseline="0" dirty="0">
                <a:solidFill>
                  <a:schemeClr val="tx1"/>
                </a:solidFill>
                <a:latin typeface="Tahoma" charset="0"/>
              </a:rPr>
              <a:t>Psychosomatic Medicine</a:t>
            </a:r>
            <a:r>
              <a:rPr lang="en-US" sz="1200" b="0" baseline="0" dirty="0">
                <a:solidFill>
                  <a:schemeClr val="tx1"/>
                </a:solidFill>
                <a:latin typeface="Tahoma" charset="0"/>
              </a:rPr>
              <a:t> 66:411-421 (2004).)</a:t>
            </a:r>
            <a:endParaRPr lang="en-US" sz="1200" baseline="0" dirty="0">
              <a:solidFill>
                <a:schemeClr val="tx1"/>
              </a:solidFill>
              <a:latin typeface="Tahoma" charset="0"/>
            </a:endParaRPr>
          </a:p>
          <a:p>
            <a:pPr>
              <a:spcBef>
                <a:spcPct val="50000"/>
              </a:spcBef>
            </a:pPr>
            <a:endParaRPr lang="en-US" sz="1200" b="0" baseline="0" dirty="0">
              <a:solidFill>
                <a:schemeClr val="tx1"/>
              </a:solidFill>
              <a:latin typeface="Tahoma" charset="0"/>
            </a:endParaRPr>
          </a:p>
        </p:txBody>
      </p:sp>
    </p:spTree>
    <p:extLst>
      <p:ext uri="{BB962C8B-B14F-4D97-AF65-F5344CB8AC3E}">
        <p14:creationId xmlns:p14="http://schemas.microsoft.com/office/powerpoint/2010/main" val="176171751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Summary</a:t>
            </a:r>
          </a:p>
        </p:txBody>
      </p:sp>
      <p:sp>
        <p:nvSpPr>
          <p:cNvPr id="72707" name="Rectangle 3"/>
          <p:cNvSpPr>
            <a:spLocks noGrp="1" noChangeArrowheads="1"/>
          </p:cNvSpPr>
          <p:nvPr>
            <p:ph idx="1"/>
          </p:nvPr>
        </p:nvSpPr>
        <p:spPr/>
        <p:txBody>
          <a:bodyPr/>
          <a:lstStyle/>
          <a:p>
            <a:pPr marL="0" indent="0" defTabSz="852488">
              <a:lnSpc>
                <a:spcPct val="90000"/>
              </a:lnSpc>
              <a:buNone/>
            </a:pPr>
            <a:r>
              <a:rPr lang="en-US" dirty="0"/>
              <a:t>Introduced correlation analysis</a:t>
            </a:r>
          </a:p>
          <a:p>
            <a:pPr marL="0" indent="0" defTabSz="852488">
              <a:lnSpc>
                <a:spcPct val="90000"/>
              </a:lnSpc>
              <a:buNone/>
            </a:pPr>
            <a:r>
              <a:rPr lang="en-US" dirty="0"/>
              <a:t>Discussed correlation to measure the strength of a linear association</a:t>
            </a:r>
          </a:p>
          <a:p>
            <a:pPr marL="0" indent="0" defTabSz="852488">
              <a:lnSpc>
                <a:spcPct val="90000"/>
              </a:lnSpc>
              <a:buNone/>
            </a:pPr>
            <a:r>
              <a:rPr lang="en-US" dirty="0"/>
              <a:t>Introduced simple linear regression analysis</a:t>
            </a:r>
          </a:p>
          <a:p>
            <a:pPr marL="0" indent="0" defTabSz="852488">
              <a:lnSpc>
                <a:spcPct val="90000"/>
              </a:lnSpc>
              <a:buNone/>
            </a:pPr>
            <a:r>
              <a:rPr lang="en-US" dirty="0"/>
              <a:t>Calculated the coefficients for the simple linear regression equation</a:t>
            </a:r>
          </a:p>
          <a:p>
            <a:pPr marL="0" indent="0" defTabSz="852488">
              <a:lnSpc>
                <a:spcPct val="90000"/>
              </a:lnSpc>
              <a:buNone/>
            </a:pPr>
            <a:r>
              <a:rPr lang="en-US" dirty="0" smtClean="0"/>
              <a:t>Addressed </a:t>
            </a:r>
            <a:r>
              <a:rPr lang="en-US" dirty="0"/>
              <a:t>assumptions of regression and </a:t>
            </a:r>
            <a:r>
              <a:rPr lang="en-US" dirty="0" smtClean="0"/>
              <a:t>correlation</a:t>
            </a:r>
          </a:p>
          <a:p>
            <a:pPr marL="0" indent="0">
              <a:buNone/>
            </a:pPr>
            <a:r>
              <a:rPr lang="en-US" dirty="0"/>
              <a:t>Addressed </a:t>
            </a:r>
            <a:r>
              <a:rPr lang="en-US" dirty="0" smtClean="0"/>
              <a:t>prediction </a:t>
            </a:r>
            <a:r>
              <a:rPr lang="en-US" dirty="0"/>
              <a:t>of individual values</a:t>
            </a:r>
          </a:p>
          <a:p>
            <a:pPr marL="0" indent="0">
              <a:buNone/>
            </a:pPr>
            <a:r>
              <a:rPr lang="en-US" dirty="0"/>
              <a:t>Discussed residual analysis</a:t>
            </a:r>
          </a:p>
          <a:p>
            <a:pPr marL="0" indent="0" defTabSz="852488">
              <a:lnSpc>
                <a:spcPct val="90000"/>
              </a:lnSpc>
              <a:buNone/>
            </a:pPr>
            <a:endParaRPr lang="en-US"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28523966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dirty="0"/>
              <a:t>Regression tells us to what extent a group of independent variables </a:t>
            </a:r>
            <a:r>
              <a:rPr lang="en-US" i="1" dirty="0"/>
              <a:t>predict </a:t>
            </a:r>
            <a:r>
              <a:rPr lang="en-US" dirty="0"/>
              <a:t>or </a:t>
            </a:r>
            <a:r>
              <a:rPr lang="en-US" i="1" dirty="0"/>
              <a:t>explain </a:t>
            </a:r>
            <a:r>
              <a:rPr lang="en-US" dirty="0"/>
              <a:t>a dependent variable </a:t>
            </a:r>
          </a:p>
          <a:p>
            <a:pPr marL="0" indent="0">
              <a:buNone/>
            </a:pPr>
            <a:r>
              <a:rPr lang="en-US" dirty="0" smtClean="0"/>
              <a:t>It </a:t>
            </a:r>
            <a:r>
              <a:rPr lang="en-US" dirty="0"/>
              <a:t>is based on the same assumptions as correlation</a:t>
            </a:r>
          </a:p>
          <a:p>
            <a:pPr marL="0" indent="0">
              <a:buNone/>
            </a:pPr>
            <a:r>
              <a:rPr lang="en-US" dirty="0" smtClean="0"/>
              <a:t>In addition, predictor variables that are not independent can mess it up</a:t>
            </a:r>
          </a:p>
          <a:p>
            <a:pPr marL="0" indent="0">
              <a:buNone/>
            </a:pPr>
            <a:r>
              <a:rPr lang="en-US" dirty="0" smtClean="0"/>
              <a:t>Over fitting can be a problem (too little data for the number of independent variables)</a:t>
            </a:r>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164</a:t>
            </a:fld>
            <a:endParaRPr lang="en-US" dirty="0"/>
          </a:p>
        </p:txBody>
      </p:sp>
    </p:spTree>
    <p:extLst>
      <p:ext uri="{BB962C8B-B14F-4D97-AF65-F5344CB8AC3E}">
        <p14:creationId xmlns:p14="http://schemas.microsoft.com/office/powerpoint/2010/main" val="16324777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a:t>Scatter Plots and Correlation</a:t>
            </a:r>
          </a:p>
        </p:txBody>
      </p:sp>
      <p:sp>
        <p:nvSpPr>
          <p:cNvPr id="7171" name="Rectangle 3"/>
          <p:cNvSpPr>
            <a:spLocks noGrp="1" noChangeArrowheads="1"/>
          </p:cNvSpPr>
          <p:nvPr>
            <p:ph idx="1"/>
          </p:nvPr>
        </p:nvSpPr>
        <p:spPr>
          <a:xfrm>
            <a:off x="1128942" y="1288353"/>
            <a:ext cx="7761057" cy="4379976"/>
          </a:xfrm>
        </p:spPr>
        <p:txBody>
          <a:bodyPr/>
          <a:lstStyle/>
          <a:p>
            <a:pPr marL="0" indent="0" defTabSz="852488">
              <a:spcBef>
                <a:spcPct val="40000"/>
              </a:spcBef>
              <a:buNone/>
            </a:pPr>
            <a:r>
              <a:rPr lang="en-US" dirty="0"/>
              <a:t>A </a:t>
            </a:r>
            <a:r>
              <a:rPr lang="en-US" dirty="0" smtClean="0">
                <a:solidFill>
                  <a:schemeClr val="folHlink"/>
                </a:solidFill>
              </a:rPr>
              <a:t>correlation</a:t>
            </a:r>
            <a:r>
              <a:rPr lang="en-US" dirty="0" smtClean="0"/>
              <a:t> </a:t>
            </a:r>
            <a:r>
              <a:rPr lang="en-US" dirty="0"/>
              <a:t>analysis </a:t>
            </a:r>
            <a:r>
              <a:rPr lang="en-US" dirty="0" smtClean="0"/>
              <a:t>measures of association (relationship</a:t>
            </a:r>
            <a:r>
              <a:rPr lang="en-US" dirty="0"/>
              <a:t>) between two </a:t>
            </a:r>
            <a:r>
              <a:rPr lang="en-US" dirty="0" smtClean="0"/>
              <a:t>variables</a:t>
            </a:r>
          </a:p>
          <a:p>
            <a:pPr lvl="1"/>
            <a:r>
              <a:rPr lang="en-US" dirty="0" smtClean="0"/>
              <a:t>These </a:t>
            </a:r>
            <a:r>
              <a:rPr lang="en-US" dirty="0"/>
              <a:t>variables change together</a:t>
            </a:r>
          </a:p>
          <a:p>
            <a:pPr lvl="1"/>
            <a:r>
              <a:rPr lang="en-US" dirty="0"/>
              <a:t>Usually scale (interval or ratio) </a:t>
            </a:r>
            <a:r>
              <a:rPr lang="en-US" dirty="0" smtClean="0"/>
              <a:t>variables</a:t>
            </a:r>
          </a:p>
          <a:p>
            <a:pPr lvl="1"/>
            <a:r>
              <a:rPr lang="en-US" dirty="0" smtClean="0"/>
              <a:t>Analysis techniques limited to </a:t>
            </a:r>
            <a:r>
              <a:rPr lang="en-US" i="1" dirty="0" smtClean="0"/>
              <a:t>linear </a:t>
            </a:r>
            <a:r>
              <a:rPr lang="en-US" dirty="0" smtClean="0"/>
              <a:t>relationships</a:t>
            </a:r>
          </a:p>
          <a:p>
            <a:pPr marL="0" indent="0" defTabSz="852488">
              <a:spcBef>
                <a:spcPct val="40000"/>
              </a:spcBef>
              <a:buNone/>
            </a:pPr>
            <a:endParaRPr lang="en-US" dirty="0" smtClean="0"/>
          </a:p>
        </p:txBody>
      </p:sp>
    </p:spTree>
    <p:extLst>
      <p:ext uri="{BB962C8B-B14F-4D97-AF65-F5344CB8AC3E}">
        <p14:creationId xmlns:p14="http://schemas.microsoft.com/office/powerpoint/2010/main" val="30594833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What is </a:t>
            </a:r>
            <a:r>
              <a:rPr lang="ja-JP" altLang="en-US" smtClean="0"/>
              <a:t>“</a:t>
            </a:r>
            <a:r>
              <a:rPr lang="en-US" smtClean="0"/>
              <a:t>Linear</a:t>
            </a:r>
            <a:r>
              <a:rPr lang="ja-JP" altLang="en-US" smtClean="0"/>
              <a:t>”</a:t>
            </a:r>
            <a:r>
              <a:rPr lang="en-US" smtClean="0"/>
              <a:t>?</a:t>
            </a:r>
            <a:endParaRPr lang="en-US"/>
          </a:p>
        </p:txBody>
      </p:sp>
      <p:sp>
        <p:nvSpPr>
          <p:cNvPr id="46083" name="Rectangle 3"/>
          <p:cNvSpPr>
            <a:spLocks noGrp="1" noChangeArrowheads="1"/>
          </p:cNvSpPr>
          <p:nvPr>
            <p:ph idx="1"/>
          </p:nvPr>
        </p:nvSpPr>
        <p:spPr/>
        <p:txBody>
          <a:bodyPr/>
          <a:lstStyle/>
          <a:p>
            <a:pPr marL="0" indent="0">
              <a:buNone/>
            </a:pPr>
            <a:r>
              <a:rPr lang="en-US" dirty="0" smtClean="0"/>
              <a:t>Remember this:</a:t>
            </a:r>
          </a:p>
          <a:p>
            <a:pPr marL="0" indent="0">
              <a:buNone/>
            </a:pPr>
            <a:r>
              <a:rPr lang="en-US" dirty="0" smtClean="0"/>
              <a:t>		Y=</a:t>
            </a:r>
            <a:r>
              <a:rPr lang="en-US" dirty="0" err="1" smtClean="0"/>
              <a:t>mX+B</a:t>
            </a:r>
            <a:r>
              <a:rPr lang="en-US" dirty="0" smtClean="0"/>
              <a:t>?</a:t>
            </a:r>
            <a:endParaRPr lang="en-US" dirty="0"/>
          </a:p>
        </p:txBody>
      </p:sp>
      <p:grpSp>
        <p:nvGrpSpPr>
          <p:cNvPr id="2" name="Group 4"/>
          <p:cNvGrpSpPr>
            <a:grpSpLocks/>
          </p:cNvGrpSpPr>
          <p:nvPr/>
        </p:nvGrpSpPr>
        <p:grpSpPr bwMode="auto">
          <a:xfrm>
            <a:off x="2819400" y="2895600"/>
            <a:ext cx="4800600" cy="3276600"/>
            <a:chOff x="1776" y="1824"/>
            <a:chExt cx="3024" cy="2064"/>
          </a:xfrm>
        </p:grpSpPr>
        <p:sp>
          <p:nvSpPr>
            <p:cNvPr id="32781" name="Line 5"/>
            <p:cNvSpPr>
              <a:spLocks noChangeShapeType="1"/>
            </p:cNvSpPr>
            <p:nvPr/>
          </p:nvSpPr>
          <p:spPr bwMode="auto">
            <a:xfrm>
              <a:off x="3120" y="1824"/>
              <a:ext cx="0" cy="2064"/>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2" name="Line 6"/>
            <p:cNvSpPr>
              <a:spLocks noChangeShapeType="1"/>
            </p:cNvSpPr>
            <p:nvPr/>
          </p:nvSpPr>
          <p:spPr bwMode="auto">
            <a:xfrm>
              <a:off x="1776" y="2832"/>
              <a:ext cx="2736" cy="0"/>
            </a:xfrm>
            <a:prstGeom prst="line">
              <a:avLst/>
            </a:prstGeom>
            <a:noFill/>
            <a:ln w="9525">
              <a:solidFill>
                <a:schemeClr val="tx1"/>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83" name="Line 7"/>
            <p:cNvSpPr>
              <a:spLocks noChangeShapeType="1"/>
            </p:cNvSpPr>
            <p:nvPr/>
          </p:nvSpPr>
          <p:spPr bwMode="auto">
            <a:xfrm flipV="1">
              <a:off x="2880" y="1920"/>
              <a:ext cx="1920" cy="1632"/>
            </a:xfrm>
            <a:prstGeom prst="line">
              <a:avLst/>
            </a:prstGeom>
            <a:noFill/>
            <a:ln w="12700">
              <a:solidFill>
                <a:schemeClr val="accent2"/>
              </a:solidFill>
              <a:round/>
              <a:headEnd/>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3" name="Group 8"/>
          <p:cNvGrpSpPr>
            <a:grpSpLocks/>
          </p:cNvGrpSpPr>
          <p:nvPr/>
        </p:nvGrpSpPr>
        <p:grpSpPr bwMode="auto">
          <a:xfrm>
            <a:off x="2209800" y="5029203"/>
            <a:ext cx="2971800" cy="954088"/>
            <a:chOff x="1392" y="3168"/>
            <a:chExt cx="1872" cy="601"/>
          </a:xfrm>
          <a:solidFill>
            <a:srgbClr val="FFFFFF"/>
          </a:solidFill>
        </p:grpSpPr>
        <p:sp>
          <p:nvSpPr>
            <p:cNvPr id="32778" name="Oval 9"/>
            <p:cNvSpPr>
              <a:spLocks noChangeArrowheads="1"/>
            </p:cNvSpPr>
            <p:nvPr/>
          </p:nvSpPr>
          <p:spPr bwMode="auto">
            <a:xfrm>
              <a:off x="2928" y="3216"/>
              <a:ext cx="336" cy="288"/>
            </a:xfrm>
            <a:prstGeom prst="ellipse">
              <a:avLst/>
            </a:prstGeom>
            <a:grpFill/>
            <a:ln w="9525">
              <a:solidFill>
                <a:schemeClr val="accent1"/>
              </a:solidFill>
              <a:round/>
              <a:headEnd/>
              <a:tailEnd/>
            </a:ln>
          </p:spPr>
          <p:txBody>
            <a:bodyPr wrap="none" anchor="ctr"/>
            <a:lstStyle/>
            <a:p>
              <a:pPr eaLnBrk="0" hangingPunct="0">
                <a:defRPr/>
              </a:pPr>
              <a:endParaRPr lang="en-US" baseline="-25000">
                <a:solidFill>
                  <a:srgbClr val="FF0000"/>
                </a:solidFill>
                <a:latin typeface="Times New Roman" pitchFamily="18" charset="0"/>
                <a:ea typeface="+mn-ea"/>
                <a:cs typeface="+mn-cs"/>
              </a:endParaRPr>
            </a:p>
          </p:txBody>
        </p:sp>
        <p:sp>
          <p:nvSpPr>
            <p:cNvPr id="32779" name="Text Box 10"/>
            <p:cNvSpPr txBox="1">
              <a:spLocks noChangeArrowheads="1"/>
            </p:cNvSpPr>
            <p:nvPr/>
          </p:nvSpPr>
          <p:spPr bwMode="auto">
            <a:xfrm>
              <a:off x="1392" y="3168"/>
              <a:ext cx="1184" cy="601"/>
            </a:xfrm>
            <a:prstGeom prst="rect">
              <a:avLst/>
            </a:prstGeom>
            <a:solidFill>
              <a:srgbClr val="FFFFFF"/>
            </a:solidFill>
            <a:ln w="9525">
              <a:noFill/>
              <a:miter lim="800000"/>
              <a:headEnd/>
              <a:tailEnd/>
            </a:ln>
          </p:spPr>
          <p:txBody>
            <a:bodyPr wrap="square">
              <a:spAutoFit/>
            </a:bodyPr>
            <a:lstStyle/>
            <a:p>
              <a:pPr eaLnBrk="0" hangingPunct="0">
                <a:spcBef>
                  <a:spcPct val="50000"/>
                </a:spcBef>
                <a:defRPr/>
              </a:pPr>
              <a:r>
                <a:rPr lang="en-US" sz="2800" b="0" i="1" dirty="0" smtClean="0">
                  <a:solidFill>
                    <a:schemeClr val="accent1"/>
                  </a:solidFill>
                  <a:latin typeface="Times New Roman" pitchFamily="18" charset="0"/>
                  <a:ea typeface="+mn-ea"/>
                  <a:cs typeface="+mn-cs"/>
                </a:rPr>
                <a:t>B (intercept)</a:t>
              </a:r>
              <a:endParaRPr lang="en-US" sz="2800" b="0" i="1" dirty="0">
                <a:solidFill>
                  <a:schemeClr val="accent1"/>
                </a:solidFill>
                <a:latin typeface="Times New Roman" pitchFamily="18" charset="0"/>
                <a:ea typeface="+mn-ea"/>
                <a:cs typeface="+mn-cs"/>
              </a:endParaRPr>
            </a:p>
          </p:txBody>
        </p:sp>
        <p:sp>
          <p:nvSpPr>
            <p:cNvPr id="32780" name="Line 11"/>
            <p:cNvSpPr>
              <a:spLocks noChangeShapeType="1"/>
            </p:cNvSpPr>
            <p:nvPr/>
          </p:nvSpPr>
          <p:spPr bwMode="auto">
            <a:xfrm>
              <a:off x="1680" y="3360"/>
              <a:ext cx="1392" cy="0"/>
            </a:xfrm>
            <a:prstGeom prst="line">
              <a:avLst/>
            </a:prstGeom>
            <a:grpFill/>
            <a:ln w="9525">
              <a:solidFill>
                <a:schemeClr val="accent1"/>
              </a:solidFill>
              <a:round/>
              <a:headEnd/>
              <a:tailEnd type="triangle" w="med" len="med"/>
            </a:ln>
          </p:spPr>
          <p:txBody>
            <a:bodyPr/>
            <a:lstStyle/>
            <a:p>
              <a:pPr eaLnBrk="0" hangingPunct="0">
                <a:defRPr/>
              </a:pPr>
              <a:endParaRPr lang="en-US" baseline="-25000">
                <a:solidFill>
                  <a:srgbClr val="FF0000"/>
                </a:solidFill>
                <a:latin typeface="Times New Roman" pitchFamily="18" charset="0"/>
                <a:ea typeface="+mn-ea"/>
                <a:cs typeface="+mn-cs"/>
              </a:endParaRPr>
            </a:p>
          </p:txBody>
        </p:sp>
      </p:grpSp>
      <p:grpSp>
        <p:nvGrpSpPr>
          <p:cNvPr id="4" name="Group 12"/>
          <p:cNvGrpSpPr>
            <a:grpSpLocks/>
          </p:cNvGrpSpPr>
          <p:nvPr/>
        </p:nvGrpSpPr>
        <p:grpSpPr bwMode="auto">
          <a:xfrm>
            <a:off x="6324600" y="3124203"/>
            <a:ext cx="2590800" cy="1066801"/>
            <a:chOff x="3984" y="1968"/>
            <a:chExt cx="1632" cy="672"/>
          </a:xfrm>
        </p:grpSpPr>
        <p:sp>
          <p:nvSpPr>
            <p:cNvPr id="32775" name="Line 13"/>
            <p:cNvSpPr>
              <a:spLocks noChangeShapeType="1"/>
            </p:cNvSpPr>
            <p:nvPr/>
          </p:nvSpPr>
          <p:spPr bwMode="auto">
            <a:xfrm flipH="1" flipV="1">
              <a:off x="3984" y="2640"/>
              <a:ext cx="816" cy="0"/>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6" name="Line 14"/>
            <p:cNvSpPr>
              <a:spLocks noChangeShapeType="1"/>
            </p:cNvSpPr>
            <p:nvPr/>
          </p:nvSpPr>
          <p:spPr bwMode="auto">
            <a:xfrm>
              <a:off x="4800" y="1968"/>
              <a:ext cx="0" cy="672"/>
            </a:xfrm>
            <a:prstGeom prst="line">
              <a:avLst/>
            </a:prstGeom>
            <a:noFill/>
            <a:ln w="9525">
              <a:solidFill>
                <a:schemeClr val="accent4"/>
              </a:solidFill>
              <a:round/>
              <a:headEnd type="stealth" w="lg" len="lg"/>
              <a:tailEnd/>
            </a:ln>
          </p:spPr>
          <p:txBody>
            <a:bodyPr/>
            <a:lstStyle/>
            <a:p>
              <a:pPr eaLnBrk="0" hangingPunct="0">
                <a:defRPr/>
              </a:pPr>
              <a:endParaRPr lang="en-US" baseline="-25000">
                <a:solidFill>
                  <a:srgbClr val="FF0000"/>
                </a:solidFill>
                <a:latin typeface="Times New Roman" pitchFamily="18" charset="0"/>
                <a:ea typeface="+mn-ea"/>
                <a:cs typeface="+mn-cs"/>
              </a:endParaRPr>
            </a:p>
          </p:txBody>
        </p:sp>
        <p:sp>
          <p:nvSpPr>
            <p:cNvPr id="32777" name="Text Box 15"/>
            <p:cNvSpPr txBox="1">
              <a:spLocks noChangeArrowheads="1"/>
            </p:cNvSpPr>
            <p:nvPr/>
          </p:nvSpPr>
          <p:spPr bwMode="auto">
            <a:xfrm>
              <a:off x="4512" y="2304"/>
              <a:ext cx="1104" cy="330"/>
            </a:xfrm>
            <a:prstGeom prst="rect">
              <a:avLst/>
            </a:prstGeom>
            <a:noFill/>
            <a:ln w="9525">
              <a:noFill/>
              <a:miter lim="800000"/>
              <a:headEnd/>
              <a:tailEnd/>
            </a:ln>
          </p:spPr>
          <p:txBody>
            <a:bodyPr wrap="square">
              <a:spAutoFit/>
            </a:bodyPr>
            <a:lstStyle/>
            <a:p>
              <a:pPr eaLnBrk="0" hangingPunct="0">
                <a:spcBef>
                  <a:spcPct val="50000"/>
                </a:spcBef>
                <a:defRPr/>
              </a:pPr>
              <a:r>
                <a:rPr lang="en-US" sz="2800" b="0" dirty="0" smtClean="0">
                  <a:solidFill>
                    <a:schemeClr val="accent2"/>
                  </a:solidFill>
                  <a:latin typeface="Times New Roman" pitchFamily="18" charset="0"/>
                  <a:ea typeface="+mn-ea"/>
                  <a:cs typeface="+mn-cs"/>
                </a:rPr>
                <a:t>m  (slope)</a:t>
              </a:r>
              <a:endParaRPr lang="en-US" sz="2800" b="0" dirty="0">
                <a:solidFill>
                  <a:schemeClr val="accent2"/>
                </a:solidFill>
                <a:latin typeface="Times New Roman" pitchFamily="18" charset="0"/>
                <a:ea typeface="+mn-ea"/>
                <a:cs typeface="+mn-cs"/>
              </a:endParaRPr>
            </a:p>
          </p:txBody>
        </p:sp>
      </p:grpSp>
      <p:sp>
        <p:nvSpPr>
          <p:cNvPr id="17" name="Rectangle 16"/>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349754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txBox="1">
            <a:spLocks noGrp="1"/>
          </p:cNvSpPr>
          <p:nvPr/>
        </p:nvSpPr>
        <p:spPr bwMode="auto">
          <a:xfrm>
            <a:off x="7239000" y="6553200"/>
            <a:ext cx="1905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algn="r"/>
            <a:fld id="{D4CE79DE-FBDC-0B41-99F1-6A46744DD191}" type="slidenum">
              <a:rPr lang="en-US" sz="1400">
                <a:solidFill>
                  <a:srgbClr val="E9DFB6"/>
                </a:solidFill>
                <a:cs typeface="ＭＳ Ｐゴシック" charset="0"/>
              </a:rPr>
              <a:pPr algn="r"/>
              <a:t>19</a:t>
            </a:fld>
            <a:endParaRPr lang="en-US" sz="1400" b="0">
              <a:cs typeface="ＭＳ Ｐゴシック" charset="0"/>
            </a:endParaRPr>
          </a:p>
        </p:txBody>
      </p:sp>
      <p:sp>
        <p:nvSpPr>
          <p:cNvPr id="40963" name="Rectangle 2"/>
          <p:cNvSpPr>
            <a:spLocks noGrp="1" noChangeArrowheads="1"/>
          </p:cNvSpPr>
          <p:nvPr>
            <p:ph type="title"/>
          </p:nvPr>
        </p:nvSpPr>
        <p:spPr/>
        <p:txBody>
          <a:bodyPr/>
          <a:lstStyle/>
          <a:p>
            <a:pPr eaLnBrk="1" hangingPunct="1"/>
            <a:r>
              <a:rPr lang="en-US" dirty="0" smtClean="0">
                <a:latin typeface="Times New Roman" charset="0"/>
                <a:cs typeface="Times New Roman" charset="0"/>
              </a:rPr>
              <a:t>Sample Correlations</a:t>
            </a:r>
            <a:endParaRPr lang="en-US" dirty="0">
              <a:latin typeface="Times New Roman" charset="0"/>
              <a:cs typeface="Times New Roman" charset="0"/>
            </a:endParaRPr>
          </a:p>
        </p:txBody>
      </p:sp>
      <p:pic>
        <p:nvPicPr>
          <p:cNvPr id="40965" name="Picture 7" descr="Stats -- corrlations"/>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3400" y="2514600"/>
            <a:ext cx="7848600" cy="329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422767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Causality</a:t>
            </a:r>
            <a:endParaRPr lang="en-US" dirty="0"/>
          </a:p>
        </p:txBody>
      </p:sp>
      <p:sp>
        <p:nvSpPr>
          <p:cNvPr id="3" name="Text Placeholder 2"/>
          <p:cNvSpPr>
            <a:spLocks noGrp="1"/>
          </p:cNvSpPr>
          <p:nvPr>
            <p:ph idx="1"/>
          </p:nvPr>
        </p:nvSpPr>
        <p:spPr>
          <a:xfrm>
            <a:off x="1128943" y="1847153"/>
            <a:ext cx="7609868" cy="4379976"/>
          </a:xfrm>
        </p:spPr>
        <p:txBody>
          <a:bodyPr/>
          <a:lstStyle/>
          <a:p>
            <a:r>
              <a:rPr lang="en-US" dirty="0" smtClean="0"/>
              <a:t>Explain </a:t>
            </a:r>
            <a:r>
              <a:rPr lang="en-US" dirty="0"/>
              <a:t>the concept of </a:t>
            </a:r>
            <a:r>
              <a:rPr lang="en-US" dirty="0" smtClean="0"/>
              <a:t>causation</a:t>
            </a:r>
          </a:p>
          <a:p>
            <a:r>
              <a:rPr lang="en-US" dirty="0" smtClean="0"/>
              <a:t>How </a:t>
            </a:r>
            <a:r>
              <a:rPr lang="en-US" dirty="0"/>
              <a:t>do we </a:t>
            </a:r>
            <a:r>
              <a:rPr lang="en-US" i="1" dirty="0"/>
              <a:t>infer </a:t>
            </a:r>
            <a:r>
              <a:rPr lang="en-US" dirty="0"/>
              <a:t>causality? </a:t>
            </a:r>
            <a:endParaRPr lang="en-US" dirty="0" smtClean="0"/>
          </a:p>
          <a:p>
            <a:r>
              <a:rPr lang="en-US" dirty="0" smtClean="0"/>
              <a:t>How </a:t>
            </a:r>
            <a:r>
              <a:rPr lang="en-US" dirty="0"/>
              <a:t>do we prove it</a:t>
            </a:r>
            <a:r>
              <a:rPr lang="en-US" dirty="0" smtClean="0"/>
              <a:t>?</a:t>
            </a:r>
          </a:p>
          <a:p>
            <a:pPr lvl="1"/>
            <a:r>
              <a:rPr lang="en-US" dirty="0"/>
              <a:t>Why is it hard to prove causality</a:t>
            </a:r>
          </a:p>
          <a:p>
            <a:pPr lvl="1"/>
            <a:r>
              <a:rPr lang="en-US" dirty="0"/>
              <a:t>Why do we need to prove causality</a:t>
            </a:r>
            <a:r>
              <a:rPr lang="en-US" dirty="0" smtClean="0"/>
              <a:t>?</a:t>
            </a:r>
          </a:p>
          <a:p>
            <a:pPr lvl="1"/>
            <a:endParaRPr lang="en-US" dirty="0"/>
          </a:p>
          <a:p>
            <a:r>
              <a:rPr lang="en-US" dirty="0"/>
              <a:t>But first! Correlation.</a:t>
            </a:r>
          </a:p>
          <a:p>
            <a:pPr lvl="1"/>
            <a:endParaRPr lang="en-US" dirty="0"/>
          </a:p>
          <a:p>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4/18/17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7785821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54132" y="81562"/>
            <a:ext cx="6280441" cy="990107"/>
          </a:xfrm>
        </p:spPr>
        <p:txBody>
          <a:bodyPr/>
          <a:lstStyle/>
          <a:p>
            <a:r>
              <a:rPr lang="en-US" dirty="0" smtClean="0"/>
              <a:t>Correlation Assumptions</a:t>
            </a:r>
            <a:endParaRPr lang="en-US" dirty="0"/>
          </a:p>
        </p:txBody>
      </p:sp>
      <p:sp>
        <p:nvSpPr>
          <p:cNvPr id="7171" name="Rectangle 3"/>
          <p:cNvSpPr>
            <a:spLocks noGrp="1" noChangeArrowheads="1"/>
          </p:cNvSpPr>
          <p:nvPr>
            <p:ph idx="1"/>
          </p:nvPr>
        </p:nvSpPr>
        <p:spPr>
          <a:xfrm>
            <a:off x="1128942" y="1288353"/>
            <a:ext cx="7761057" cy="4379976"/>
          </a:xfrm>
        </p:spPr>
        <p:txBody>
          <a:bodyPr/>
          <a:lstStyle/>
          <a:p>
            <a:pPr marL="0" indent="0">
              <a:buNone/>
            </a:pPr>
            <a:r>
              <a:rPr lang="en-US" dirty="0" smtClean="0"/>
              <a:t>Key Assumptions:</a:t>
            </a:r>
          </a:p>
          <a:p>
            <a:pPr marL="228600" lvl="1" indent="0">
              <a:buNone/>
            </a:pPr>
            <a:r>
              <a:rPr lang="en-US" dirty="0" smtClean="0"/>
              <a:t>X values are normally distributed </a:t>
            </a:r>
            <a:br>
              <a:rPr lang="en-US" dirty="0" smtClean="0"/>
            </a:br>
            <a:r>
              <a:rPr lang="en-US" dirty="0" smtClean="0"/>
              <a:t>within the population (for each Y)</a:t>
            </a:r>
          </a:p>
          <a:p>
            <a:pPr marL="228600" lvl="1" indent="0">
              <a:buNone/>
            </a:pPr>
            <a:r>
              <a:rPr lang="en-US" dirty="0" smtClean="0"/>
              <a:t>Y values are normally distributed </a:t>
            </a:r>
            <a:br>
              <a:rPr lang="en-US" dirty="0" smtClean="0"/>
            </a:br>
            <a:r>
              <a:rPr lang="en-US" dirty="0" smtClean="0"/>
              <a:t>within the population (for each X)</a:t>
            </a:r>
          </a:p>
          <a:p>
            <a:pPr marL="228600" lvl="1" indent="0">
              <a:buNone/>
            </a:pPr>
            <a:r>
              <a:rPr lang="en-US" dirty="0" smtClean="0"/>
              <a:t>X and Y have a linear relationship</a:t>
            </a:r>
          </a:p>
          <a:p>
            <a:pPr marL="228600" lvl="1" indent="0">
              <a:buNone/>
            </a:pPr>
            <a:r>
              <a:rPr lang="en-US" dirty="0" smtClean="0"/>
              <a:t>There are no significant </a:t>
            </a:r>
            <a:br>
              <a:rPr lang="en-US" dirty="0" smtClean="0"/>
            </a:br>
            <a:r>
              <a:rPr lang="en-US" dirty="0" smtClean="0"/>
              <a:t>outliers</a:t>
            </a:r>
          </a:p>
          <a:p>
            <a:pPr marL="228600" lvl="1" indent="0">
              <a:buNone/>
            </a:pPr>
            <a:r>
              <a:rPr lang="en-US" dirty="0" smtClean="0"/>
              <a:t>Scatter doesn’t vary over </a:t>
            </a:r>
            <a:br>
              <a:rPr lang="en-US" dirty="0" smtClean="0"/>
            </a:br>
            <a:r>
              <a:rPr lang="en-US" dirty="0" smtClean="0"/>
              <a:t>X or Y </a:t>
            </a:r>
            <a:endParaRPr lang="en-US" dirty="0"/>
          </a:p>
          <a:p>
            <a:pPr marL="0" indent="0" defTabSz="852488">
              <a:spcBef>
                <a:spcPct val="40000"/>
              </a:spcBef>
              <a:buNone/>
            </a:pPr>
            <a:endParaRPr lang="en-US" dirty="0" smtClean="0"/>
          </a:p>
        </p:txBody>
      </p:sp>
      <p:pic>
        <p:nvPicPr>
          <p:cNvPr id="2" name="Picture 1"/>
          <p:cNvPicPr>
            <a:picLocks noChangeAspect="1"/>
          </p:cNvPicPr>
          <p:nvPr/>
        </p:nvPicPr>
        <p:blipFill>
          <a:blip r:embed="rId2"/>
          <a:stretch>
            <a:fillRect/>
          </a:stretch>
        </p:blipFill>
        <p:spPr>
          <a:xfrm>
            <a:off x="5689600" y="2842868"/>
            <a:ext cx="3314700" cy="2668931"/>
          </a:xfrm>
          <a:prstGeom prst="rect">
            <a:avLst/>
          </a:prstGeom>
        </p:spPr>
      </p:pic>
    </p:spTree>
    <p:extLst>
      <p:ext uri="{BB962C8B-B14F-4D97-AF65-F5344CB8AC3E}">
        <p14:creationId xmlns:p14="http://schemas.microsoft.com/office/powerpoint/2010/main" val="3213626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Residual Analysis for Linearity</a:t>
            </a:r>
          </a:p>
        </p:txBody>
      </p:sp>
      <p:graphicFrame>
        <p:nvGraphicFramePr>
          <p:cNvPr id="69635" name="Object 3">
            <a:hlinkClick r:id="" action="ppaction://ole?verb=0"/>
          </p:cNvPr>
          <p:cNvGraphicFramePr>
            <a:graphicFrameLocks/>
          </p:cNvGraphicFramePr>
          <p:nvPr/>
        </p:nvGraphicFramePr>
        <p:xfrm>
          <a:off x="523875" y="5943600"/>
          <a:ext cx="533400" cy="533400"/>
        </p:xfrm>
        <a:graphic>
          <a:graphicData uri="http://schemas.openxmlformats.org/presentationml/2006/ole">
            <mc:AlternateContent xmlns:mc="http://schemas.openxmlformats.org/markup-compatibility/2006">
              <mc:Choice xmlns:v="urn:schemas-microsoft-com:vml" Requires="v">
                <p:oleObj spid="_x0000_s316543" name="Clip" r:id="rId3" imgW="1044360" imgH="1001520" progId="MS_ClipArt_Gallery.5">
                  <p:embed/>
                </p:oleObj>
              </mc:Choice>
              <mc:Fallback>
                <p:oleObj name="Clip" r:id="rId3" imgW="1044360" imgH="10015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 y="5943600"/>
                        <a:ext cx="5334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9636" name="Rectangle 4"/>
          <p:cNvSpPr>
            <a:spLocks noChangeArrowheads="1"/>
          </p:cNvSpPr>
          <p:nvPr/>
        </p:nvSpPr>
        <p:spPr bwMode="auto">
          <a:xfrm>
            <a:off x="1662113" y="5946775"/>
            <a:ext cx="1843087"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Not Linear</a:t>
            </a:r>
          </a:p>
        </p:txBody>
      </p:sp>
      <p:sp>
        <p:nvSpPr>
          <p:cNvPr id="69637" name="Rectangle 5"/>
          <p:cNvSpPr>
            <a:spLocks noChangeArrowheads="1"/>
          </p:cNvSpPr>
          <p:nvPr/>
        </p:nvSpPr>
        <p:spPr bwMode="auto">
          <a:xfrm>
            <a:off x="6272213" y="5946775"/>
            <a:ext cx="12620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b="1"/>
              <a:t>Linear</a:t>
            </a:r>
          </a:p>
        </p:txBody>
      </p:sp>
      <p:sp>
        <p:nvSpPr>
          <p:cNvPr id="69638" name="Rectangle 6"/>
          <p:cNvSpPr>
            <a:spLocks noChangeArrowheads="1"/>
          </p:cNvSpPr>
          <p:nvPr/>
        </p:nvSpPr>
        <p:spPr bwMode="auto">
          <a:xfrm>
            <a:off x="5167313" y="5749926"/>
            <a:ext cx="1304925" cy="911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69639" name="Line 7"/>
          <p:cNvSpPr>
            <a:spLocks noChangeShapeType="1"/>
          </p:cNvSpPr>
          <p:nvPr/>
        </p:nvSpPr>
        <p:spPr bwMode="auto">
          <a:xfrm>
            <a:off x="752475" y="4576763"/>
            <a:ext cx="0" cy="1138237"/>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0" name="Line 8"/>
          <p:cNvSpPr>
            <a:spLocks noChangeShapeType="1"/>
          </p:cNvSpPr>
          <p:nvPr/>
        </p:nvSpPr>
        <p:spPr bwMode="auto">
          <a:xfrm>
            <a:off x="752475" y="5029200"/>
            <a:ext cx="3514725"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1" name="Arc 9"/>
          <p:cNvSpPr>
            <a:spLocks/>
          </p:cNvSpPr>
          <p:nvPr/>
        </p:nvSpPr>
        <p:spPr bwMode="auto">
          <a:xfrm rot="12394748">
            <a:off x="1117600" y="4222750"/>
            <a:ext cx="3024188" cy="1798638"/>
          </a:xfrm>
          <a:custGeom>
            <a:avLst/>
            <a:gdLst>
              <a:gd name="G0" fmla="+- 3578 0 0"/>
              <a:gd name="G1" fmla="+- 0 0 0"/>
              <a:gd name="G2" fmla="+- 21600 0 0"/>
              <a:gd name="T0" fmla="*/ 25178 w 25178"/>
              <a:gd name="T1" fmla="*/ 19 h 21600"/>
              <a:gd name="T2" fmla="*/ 0 w 25178"/>
              <a:gd name="T3" fmla="*/ 21302 h 21600"/>
              <a:gd name="T4" fmla="*/ 3578 w 25178"/>
              <a:gd name="T5" fmla="*/ 0 h 21600"/>
            </a:gdLst>
            <a:ahLst/>
            <a:cxnLst>
              <a:cxn ang="0">
                <a:pos x="T0" y="T1"/>
              </a:cxn>
              <a:cxn ang="0">
                <a:pos x="T2" y="T3"/>
              </a:cxn>
              <a:cxn ang="0">
                <a:pos x="T4" y="T5"/>
              </a:cxn>
            </a:cxnLst>
            <a:rect l="0" t="0" r="r" b="b"/>
            <a:pathLst>
              <a:path w="25178" h="21600" fill="none" extrusionOk="0">
                <a:moveTo>
                  <a:pt x="25177" y="18"/>
                </a:moveTo>
                <a:cubicBezTo>
                  <a:pt x="25167" y="11940"/>
                  <a:pt x="15499" y="21599"/>
                  <a:pt x="3578" y="21599"/>
                </a:cubicBezTo>
                <a:cubicBezTo>
                  <a:pt x="2379" y="21599"/>
                  <a:pt x="1182" y="21500"/>
                  <a:pt x="0" y="21301"/>
                </a:cubicBezTo>
              </a:path>
              <a:path w="25178" h="21600" stroke="0" extrusionOk="0">
                <a:moveTo>
                  <a:pt x="25177" y="18"/>
                </a:moveTo>
                <a:cubicBezTo>
                  <a:pt x="25167" y="11940"/>
                  <a:pt x="15499" y="21599"/>
                  <a:pt x="3578" y="21599"/>
                </a:cubicBezTo>
                <a:cubicBezTo>
                  <a:pt x="2379" y="21599"/>
                  <a:pt x="1182" y="21500"/>
                  <a:pt x="0" y="21301"/>
                </a:cubicBezTo>
                <a:lnTo>
                  <a:pt x="3578" y="0"/>
                </a:lnTo>
                <a:close/>
              </a:path>
            </a:pathLst>
          </a:custGeom>
          <a:noFill/>
          <a:ln w="25400" cap="rnd">
            <a:solidFill>
              <a:schemeClr val="fo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2" name="Arc 10"/>
          <p:cNvSpPr>
            <a:spLocks/>
          </p:cNvSpPr>
          <p:nvPr/>
        </p:nvSpPr>
        <p:spPr bwMode="auto">
          <a:xfrm rot="12394774">
            <a:off x="1295400" y="5059363"/>
            <a:ext cx="2835275" cy="1798637"/>
          </a:xfrm>
          <a:custGeom>
            <a:avLst/>
            <a:gdLst>
              <a:gd name="G0" fmla="+- 2009 0 0"/>
              <a:gd name="G1" fmla="+- 0 0 0"/>
              <a:gd name="G2" fmla="+- 21600 0 0"/>
              <a:gd name="T0" fmla="*/ 23609 w 23609"/>
              <a:gd name="T1" fmla="*/ 19 h 21600"/>
              <a:gd name="T2" fmla="*/ 0 w 23609"/>
              <a:gd name="T3" fmla="*/ 21506 h 21600"/>
              <a:gd name="T4" fmla="*/ 2009 w 23609"/>
              <a:gd name="T5" fmla="*/ 0 h 21600"/>
            </a:gdLst>
            <a:ahLst/>
            <a:cxnLst>
              <a:cxn ang="0">
                <a:pos x="T0" y="T1"/>
              </a:cxn>
              <a:cxn ang="0">
                <a:pos x="T2" y="T3"/>
              </a:cxn>
              <a:cxn ang="0">
                <a:pos x="T4" y="T5"/>
              </a:cxn>
            </a:cxnLst>
            <a:rect l="0" t="0" r="r" b="b"/>
            <a:pathLst>
              <a:path w="23609" h="21600" fill="none" extrusionOk="0">
                <a:moveTo>
                  <a:pt x="23608" y="18"/>
                </a:moveTo>
                <a:cubicBezTo>
                  <a:pt x="23598" y="11940"/>
                  <a:pt x="13930" y="21599"/>
                  <a:pt x="2009" y="21599"/>
                </a:cubicBezTo>
                <a:cubicBezTo>
                  <a:pt x="1338" y="21599"/>
                  <a:pt x="667" y="21568"/>
                  <a:pt x="-1" y="21506"/>
                </a:cubicBezTo>
              </a:path>
              <a:path w="23609" h="21600" stroke="0" extrusionOk="0">
                <a:moveTo>
                  <a:pt x="23608" y="18"/>
                </a:moveTo>
                <a:cubicBezTo>
                  <a:pt x="23598" y="11940"/>
                  <a:pt x="13930" y="21599"/>
                  <a:pt x="2009" y="21599"/>
                </a:cubicBezTo>
                <a:cubicBezTo>
                  <a:pt x="1338" y="21599"/>
                  <a:pt x="667" y="21568"/>
                  <a:pt x="-1" y="21506"/>
                </a:cubicBezTo>
                <a:lnTo>
                  <a:pt x="2009" y="0"/>
                </a:lnTo>
                <a:close/>
              </a:path>
            </a:pathLst>
          </a:custGeom>
          <a:noFill/>
          <a:ln w="25400" cap="rnd">
            <a:solidFill>
              <a:schemeClr val="folHlink"/>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3" name="Oval 11"/>
          <p:cNvSpPr>
            <a:spLocks noChangeArrowheads="1"/>
          </p:cNvSpPr>
          <p:nvPr/>
        </p:nvSpPr>
        <p:spPr bwMode="auto">
          <a:xfrm>
            <a:off x="981075" y="5334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4" name="Oval 12"/>
          <p:cNvSpPr>
            <a:spLocks noChangeArrowheads="1"/>
          </p:cNvSpPr>
          <p:nvPr/>
        </p:nvSpPr>
        <p:spPr bwMode="auto">
          <a:xfrm>
            <a:off x="1285875" y="5334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5" name="Oval 13"/>
          <p:cNvSpPr>
            <a:spLocks noChangeArrowheads="1"/>
          </p:cNvSpPr>
          <p:nvPr/>
        </p:nvSpPr>
        <p:spPr bwMode="auto">
          <a:xfrm>
            <a:off x="2733675" y="4648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6" name="Oval 14"/>
          <p:cNvSpPr>
            <a:spLocks noChangeArrowheads="1"/>
          </p:cNvSpPr>
          <p:nvPr/>
        </p:nvSpPr>
        <p:spPr bwMode="auto">
          <a:xfrm>
            <a:off x="2962275" y="4495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7" name="Oval 15"/>
          <p:cNvSpPr>
            <a:spLocks noChangeArrowheads="1"/>
          </p:cNvSpPr>
          <p:nvPr/>
        </p:nvSpPr>
        <p:spPr bwMode="auto">
          <a:xfrm>
            <a:off x="3267075" y="4953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8" name="Oval 16"/>
          <p:cNvSpPr>
            <a:spLocks noChangeArrowheads="1"/>
          </p:cNvSpPr>
          <p:nvPr/>
        </p:nvSpPr>
        <p:spPr bwMode="auto">
          <a:xfrm>
            <a:off x="1666875" y="5181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49" name="Oval 17"/>
          <p:cNvSpPr>
            <a:spLocks noChangeArrowheads="1"/>
          </p:cNvSpPr>
          <p:nvPr/>
        </p:nvSpPr>
        <p:spPr bwMode="auto">
          <a:xfrm>
            <a:off x="3352800" y="4648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0" name="Oval 18"/>
          <p:cNvSpPr>
            <a:spLocks noChangeArrowheads="1"/>
          </p:cNvSpPr>
          <p:nvPr/>
        </p:nvSpPr>
        <p:spPr bwMode="auto">
          <a:xfrm>
            <a:off x="3581400" y="5181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1" name="Oval 19"/>
          <p:cNvSpPr>
            <a:spLocks noChangeArrowheads="1"/>
          </p:cNvSpPr>
          <p:nvPr/>
        </p:nvSpPr>
        <p:spPr bwMode="auto">
          <a:xfrm>
            <a:off x="3581400" y="4876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2" name="Oval 20"/>
          <p:cNvSpPr>
            <a:spLocks noChangeArrowheads="1"/>
          </p:cNvSpPr>
          <p:nvPr/>
        </p:nvSpPr>
        <p:spPr bwMode="auto">
          <a:xfrm>
            <a:off x="3886200" y="5029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3" name="Oval 21"/>
          <p:cNvSpPr>
            <a:spLocks noChangeArrowheads="1"/>
          </p:cNvSpPr>
          <p:nvPr/>
        </p:nvSpPr>
        <p:spPr bwMode="auto">
          <a:xfrm>
            <a:off x="2962275" y="4876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4" name="Oval 22"/>
          <p:cNvSpPr>
            <a:spLocks noChangeArrowheads="1"/>
          </p:cNvSpPr>
          <p:nvPr/>
        </p:nvSpPr>
        <p:spPr bwMode="auto">
          <a:xfrm>
            <a:off x="2276475" y="4876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5" name="Oval 23"/>
          <p:cNvSpPr>
            <a:spLocks noChangeArrowheads="1"/>
          </p:cNvSpPr>
          <p:nvPr/>
        </p:nvSpPr>
        <p:spPr bwMode="auto">
          <a:xfrm>
            <a:off x="2505075" y="4572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6" name="Oval 24"/>
          <p:cNvSpPr>
            <a:spLocks noChangeArrowheads="1"/>
          </p:cNvSpPr>
          <p:nvPr/>
        </p:nvSpPr>
        <p:spPr bwMode="auto">
          <a:xfrm>
            <a:off x="2124075" y="4572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7" name="Oval 25"/>
          <p:cNvSpPr>
            <a:spLocks noChangeArrowheads="1"/>
          </p:cNvSpPr>
          <p:nvPr/>
        </p:nvSpPr>
        <p:spPr bwMode="auto">
          <a:xfrm>
            <a:off x="1209675" y="5029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8" name="Oval 26"/>
          <p:cNvSpPr>
            <a:spLocks noChangeArrowheads="1"/>
          </p:cNvSpPr>
          <p:nvPr/>
        </p:nvSpPr>
        <p:spPr bwMode="auto">
          <a:xfrm>
            <a:off x="1438275" y="4876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59" name="Oval 27"/>
          <p:cNvSpPr>
            <a:spLocks noChangeArrowheads="1"/>
          </p:cNvSpPr>
          <p:nvPr/>
        </p:nvSpPr>
        <p:spPr bwMode="auto">
          <a:xfrm>
            <a:off x="1743075" y="4953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0" name="Oval 28"/>
          <p:cNvSpPr>
            <a:spLocks noChangeArrowheads="1"/>
          </p:cNvSpPr>
          <p:nvPr/>
        </p:nvSpPr>
        <p:spPr bwMode="auto">
          <a:xfrm>
            <a:off x="2581275" y="4876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1" name="Oval 29"/>
          <p:cNvSpPr>
            <a:spLocks noChangeArrowheads="1"/>
          </p:cNvSpPr>
          <p:nvPr/>
        </p:nvSpPr>
        <p:spPr bwMode="auto">
          <a:xfrm>
            <a:off x="1819275" y="4648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2" name="Oval 30"/>
          <p:cNvSpPr>
            <a:spLocks noChangeArrowheads="1"/>
          </p:cNvSpPr>
          <p:nvPr/>
        </p:nvSpPr>
        <p:spPr bwMode="auto">
          <a:xfrm>
            <a:off x="4038600" y="5334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3" name="Oval 31"/>
          <p:cNvSpPr>
            <a:spLocks noChangeArrowheads="1"/>
          </p:cNvSpPr>
          <p:nvPr/>
        </p:nvSpPr>
        <p:spPr bwMode="auto">
          <a:xfrm>
            <a:off x="2047875" y="5029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4" name="Rectangle 32"/>
          <p:cNvSpPr>
            <a:spLocks noChangeArrowheads="1"/>
          </p:cNvSpPr>
          <p:nvPr/>
        </p:nvSpPr>
        <p:spPr bwMode="auto">
          <a:xfrm>
            <a:off x="4267200" y="4800600"/>
            <a:ext cx="3810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5" name="Rectangle 33"/>
          <p:cNvSpPr>
            <a:spLocks noChangeArrowheads="1"/>
          </p:cNvSpPr>
          <p:nvPr/>
        </p:nvSpPr>
        <p:spPr bwMode="auto">
          <a:xfrm rot="16200000">
            <a:off x="-150813" y="4875213"/>
            <a:ext cx="13049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666" name="Line 34"/>
          <p:cNvSpPr>
            <a:spLocks noChangeShapeType="1"/>
          </p:cNvSpPr>
          <p:nvPr/>
        </p:nvSpPr>
        <p:spPr bwMode="auto">
          <a:xfrm>
            <a:off x="5172075" y="5033963"/>
            <a:ext cx="35052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7" name="Line 35"/>
          <p:cNvSpPr>
            <a:spLocks noChangeShapeType="1"/>
          </p:cNvSpPr>
          <p:nvPr/>
        </p:nvSpPr>
        <p:spPr bwMode="auto">
          <a:xfrm>
            <a:off x="5172075" y="4419600"/>
            <a:ext cx="0" cy="129540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68" name="Rectangle 36"/>
          <p:cNvSpPr>
            <a:spLocks noChangeArrowheads="1"/>
          </p:cNvSpPr>
          <p:nvPr/>
        </p:nvSpPr>
        <p:spPr bwMode="auto">
          <a:xfrm>
            <a:off x="8610600" y="4800600"/>
            <a:ext cx="40005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669" name="Line 37"/>
          <p:cNvSpPr>
            <a:spLocks noChangeShapeType="1"/>
          </p:cNvSpPr>
          <p:nvPr/>
        </p:nvSpPr>
        <p:spPr bwMode="auto">
          <a:xfrm>
            <a:off x="5214938" y="4576763"/>
            <a:ext cx="3195637" cy="0"/>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0" name="Line 38"/>
          <p:cNvSpPr>
            <a:spLocks noChangeShapeType="1"/>
          </p:cNvSpPr>
          <p:nvPr/>
        </p:nvSpPr>
        <p:spPr bwMode="auto">
          <a:xfrm>
            <a:off x="5291138" y="5491163"/>
            <a:ext cx="3119437" cy="0"/>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1" name="Oval 39"/>
          <p:cNvSpPr>
            <a:spLocks noChangeArrowheads="1"/>
          </p:cNvSpPr>
          <p:nvPr/>
        </p:nvSpPr>
        <p:spPr bwMode="auto">
          <a:xfrm>
            <a:off x="5857875" y="48053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2" name="Oval 40"/>
          <p:cNvSpPr>
            <a:spLocks noChangeArrowheads="1"/>
          </p:cNvSpPr>
          <p:nvPr/>
        </p:nvSpPr>
        <p:spPr bwMode="auto">
          <a:xfrm>
            <a:off x="5553075" y="46529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3" name="Oval 41"/>
          <p:cNvSpPr>
            <a:spLocks noChangeArrowheads="1"/>
          </p:cNvSpPr>
          <p:nvPr/>
        </p:nvSpPr>
        <p:spPr bwMode="auto">
          <a:xfrm>
            <a:off x="5172075" y="51863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4" name="Oval 42"/>
          <p:cNvSpPr>
            <a:spLocks noChangeArrowheads="1"/>
          </p:cNvSpPr>
          <p:nvPr/>
        </p:nvSpPr>
        <p:spPr bwMode="auto">
          <a:xfrm>
            <a:off x="5324475" y="49577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5" name="Oval 43"/>
          <p:cNvSpPr>
            <a:spLocks noChangeArrowheads="1"/>
          </p:cNvSpPr>
          <p:nvPr/>
        </p:nvSpPr>
        <p:spPr bwMode="auto">
          <a:xfrm>
            <a:off x="5248275" y="46529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6" name="Oval 44"/>
          <p:cNvSpPr>
            <a:spLocks noChangeArrowheads="1"/>
          </p:cNvSpPr>
          <p:nvPr/>
        </p:nvSpPr>
        <p:spPr bwMode="auto">
          <a:xfrm>
            <a:off x="6238875" y="49577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7" name="Oval 45"/>
          <p:cNvSpPr>
            <a:spLocks noChangeArrowheads="1"/>
          </p:cNvSpPr>
          <p:nvPr/>
        </p:nvSpPr>
        <p:spPr bwMode="auto">
          <a:xfrm>
            <a:off x="6238875" y="45767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8" name="Oval 46"/>
          <p:cNvSpPr>
            <a:spLocks noChangeArrowheads="1"/>
          </p:cNvSpPr>
          <p:nvPr/>
        </p:nvSpPr>
        <p:spPr bwMode="auto">
          <a:xfrm>
            <a:off x="5553075" y="51863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79" name="Oval 47"/>
          <p:cNvSpPr>
            <a:spLocks noChangeArrowheads="1"/>
          </p:cNvSpPr>
          <p:nvPr/>
        </p:nvSpPr>
        <p:spPr bwMode="auto">
          <a:xfrm>
            <a:off x="7000875" y="45767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0" name="Oval 48"/>
          <p:cNvSpPr>
            <a:spLocks noChangeArrowheads="1"/>
          </p:cNvSpPr>
          <p:nvPr/>
        </p:nvSpPr>
        <p:spPr bwMode="auto">
          <a:xfrm>
            <a:off x="6543675" y="47291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1" name="Oval 49"/>
          <p:cNvSpPr>
            <a:spLocks noChangeArrowheads="1"/>
          </p:cNvSpPr>
          <p:nvPr/>
        </p:nvSpPr>
        <p:spPr bwMode="auto">
          <a:xfrm>
            <a:off x="6391275" y="52625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2" name="Oval 50"/>
          <p:cNvSpPr>
            <a:spLocks noChangeArrowheads="1"/>
          </p:cNvSpPr>
          <p:nvPr/>
        </p:nvSpPr>
        <p:spPr bwMode="auto">
          <a:xfrm>
            <a:off x="5934075" y="51863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3" name="Oval 51"/>
          <p:cNvSpPr>
            <a:spLocks noChangeArrowheads="1"/>
          </p:cNvSpPr>
          <p:nvPr/>
        </p:nvSpPr>
        <p:spPr bwMode="auto">
          <a:xfrm>
            <a:off x="7686675" y="48053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4" name="Oval 52"/>
          <p:cNvSpPr>
            <a:spLocks noChangeArrowheads="1"/>
          </p:cNvSpPr>
          <p:nvPr/>
        </p:nvSpPr>
        <p:spPr bwMode="auto">
          <a:xfrm>
            <a:off x="7000875" y="51863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5" name="Oval 53"/>
          <p:cNvSpPr>
            <a:spLocks noChangeArrowheads="1"/>
          </p:cNvSpPr>
          <p:nvPr/>
        </p:nvSpPr>
        <p:spPr bwMode="auto">
          <a:xfrm>
            <a:off x="6696075" y="50339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6" name="Oval 54"/>
          <p:cNvSpPr>
            <a:spLocks noChangeArrowheads="1"/>
          </p:cNvSpPr>
          <p:nvPr/>
        </p:nvSpPr>
        <p:spPr bwMode="auto">
          <a:xfrm>
            <a:off x="7686675" y="51101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7" name="Oval 55"/>
          <p:cNvSpPr>
            <a:spLocks noChangeArrowheads="1"/>
          </p:cNvSpPr>
          <p:nvPr/>
        </p:nvSpPr>
        <p:spPr bwMode="auto">
          <a:xfrm>
            <a:off x="7153275" y="49577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8" name="Oval 56"/>
          <p:cNvSpPr>
            <a:spLocks noChangeArrowheads="1"/>
          </p:cNvSpPr>
          <p:nvPr/>
        </p:nvSpPr>
        <p:spPr bwMode="auto">
          <a:xfrm>
            <a:off x="7305675" y="52625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89" name="Oval 57"/>
          <p:cNvSpPr>
            <a:spLocks noChangeArrowheads="1"/>
          </p:cNvSpPr>
          <p:nvPr/>
        </p:nvSpPr>
        <p:spPr bwMode="auto">
          <a:xfrm>
            <a:off x="7381875" y="47291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0" name="Oval 58"/>
          <p:cNvSpPr>
            <a:spLocks noChangeArrowheads="1"/>
          </p:cNvSpPr>
          <p:nvPr/>
        </p:nvSpPr>
        <p:spPr bwMode="auto">
          <a:xfrm>
            <a:off x="8067675" y="52625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1" name="Oval 59"/>
          <p:cNvSpPr>
            <a:spLocks noChangeArrowheads="1"/>
          </p:cNvSpPr>
          <p:nvPr/>
        </p:nvSpPr>
        <p:spPr bwMode="auto">
          <a:xfrm>
            <a:off x="7915275" y="46529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2" name="Oval 60"/>
          <p:cNvSpPr>
            <a:spLocks noChangeArrowheads="1"/>
          </p:cNvSpPr>
          <p:nvPr/>
        </p:nvSpPr>
        <p:spPr bwMode="auto">
          <a:xfrm>
            <a:off x="8296275" y="48815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3" name="Oval 61"/>
          <p:cNvSpPr>
            <a:spLocks noChangeArrowheads="1"/>
          </p:cNvSpPr>
          <p:nvPr/>
        </p:nvSpPr>
        <p:spPr bwMode="auto">
          <a:xfrm>
            <a:off x="7915275" y="4957763"/>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4" name="Line 62"/>
          <p:cNvSpPr>
            <a:spLocks noChangeShapeType="1"/>
          </p:cNvSpPr>
          <p:nvPr/>
        </p:nvSpPr>
        <p:spPr bwMode="auto">
          <a:xfrm>
            <a:off x="752475" y="2366963"/>
            <a:ext cx="0" cy="1519237"/>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5" name="Line 63"/>
          <p:cNvSpPr>
            <a:spLocks noChangeShapeType="1"/>
          </p:cNvSpPr>
          <p:nvPr/>
        </p:nvSpPr>
        <p:spPr bwMode="auto">
          <a:xfrm>
            <a:off x="752475" y="3886200"/>
            <a:ext cx="33528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6" name="Line 64"/>
          <p:cNvSpPr>
            <a:spLocks noChangeShapeType="1"/>
          </p:cNvSpPr>
          <p:nvPr/>
        </p:nvSpPr>
        <p:spPr bwMode="auto">
          <a:xfrm flipV="1">
            <a:off x="752475" y="2286000"/>
            <a:ext cx="3429000" cy="11430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7" name="Oval 65"/>
          <p:cNvSpPr>
            <a:spLocks noChangeArrowheads="1"/>
          </p:cNvSpPr>
          <p:nvPr/>
        </p:nvSpPr>
        <p:spPr bwMode="auto">
          <a:xfrm rot="-7282380">
            <a:off x="1133475" y="3581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8" name="Oval 66"/>
          <p:cNvSpPr>
            <a:spLocks noChangeArrowheads="1"/>
          </p:cNvSpPr>
          <p:nvPr/>
        </p:nvSpPr>
        <p:spPr bwMode="auto">
          <a:xfrm rot="-7282380">
            <a:off x="1514475" y="3429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699" name="Oval 67"/>
          <p:cNvSpPr>
            <a:spLocks noChangeArrowheads="1"/>
          </p:cNvSpPr>
          <p:nvPr/>
        </p:nvSpPr>
        <p:spPr bwMode="auto">
          <a:xfrm rot="-7282380">
            <a:off x="2886075" y="2286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0" name="Oval 68"/>
          <p:cNvSpPr>
            <a:spLocks noChangeArrowheads="1"/>
          </p:cNvSpPr>
          <p:nvPr/>
        </p:nvSpPr>
        <p:spPr bwMode="auto">
          <a:xfrm rot="-7282380">
            <a:off x="3114675" y="2514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1" name="Oval 69"/>
          <p:cNvSpPr>
            <a:spLocks noChangeArrowheads="1"/>
          </p:cNvSpPr>
          <p:nvPr/>
        </p:nvSpPr>
        <p:spPr bwMode="auto">
          <a:xfrm rot="-7282380">
            <a:off x="3581400" y="2133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2" name="Oval 70"/>
          <p:cNvSpPr>
            <a:spLocks noChangeArrowheads="1"/>
          </p:cNvSpPr>
          <p:nvPr/>
        </p:nvSpPr>
        <p:spPr bwMode="auto">
          <a:xfrm rot="-7282380">
            <a:off x="1819275" y="3200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3" name="Oval 71"/>
          <p:cNvSpPr>
            <a:spLocks noChangeArrowheads="1"/>
          </p:cNvSpPr>
          <p:nvPr/>
        </p:nvSpPr>
        <p:spPr bwMode="auto">
          <a:xfrm rot="-7282380">
            <a:off x="3419475" y="2438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4" name="Oval 72"/>
          <p:cNvSpPr>
            <a:spLocks noChangeArrowheads="1"/>
          </p:cNvSpPr>
          <p:nvPr/>
        </p:nvSpPr>
        <p:spPr bwMode="auto">
          <a:xfrm rot="-7282380">
            <a:off x="3810000" y="2514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5" name="Oval 73"/>
          <p:cNvSpPr>
            <a:spLocks noChangeArrowheads="1"/>
          </p:cNvSpPr>
          <p:nvPr/>
        </p:nvSpPr>
        <p:spPr bwMode="auto">
          <a:xfrm rot="-7282380">
            <a:off x="3810000" y="2209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6" name="Oval 74"/>
          <p:cNvSpPr>
            <a:spLocks noChangeArrowheads="1"/>
          </p:cNvSpPr>
          <p:nvPr/>
        </p:nvSpPr>
        <p:spPr bwMode="auto">
          <a:xfrm rot="-7282380">
            <a:off x="4114800" y="2286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7" name="Oval 75"/>
          <p:cNvSpPr>
            <a:spLocks noChangeArrowheads="1"/>
          </p:cNvSpPr>
          <p:nvPr/>
        </p:nvSpPr>
        <p:spPr bwMode="auto">
          <a:xfrm rot="-7282380">
            <a:off x="3276600" y="2057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8" name="Oval 76"/>
          <p:cNvSpPr>
            <a:spLocks noChangeArrowheads="1"/>
          </p:cNvSpPr>
          <p:nvPr/>
        </p:nvSpPr>
        <p:spPr bwMode="auto">
          <a:xfrm rot="-7282380">
            <a:off x="2428875" y="2667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09" name="Oval 77"/>
          <p:cNvSpPr>
            <a:spLocks noChangeArrowheads="1"/>
          </p:cNvSpPr>
          <p:nvPr/>
        </p:nvSpPr>
        <p:spPr bwMode="auto">
          <a:xfrm rot="-7282380">
            <a:off x="2581275" y="2286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0" name="Oval 78"/>
          <p:cNvSpPr>
            <a:spLocks noChangeArrowheads="1"/>
          </p:cNvSpPr>
          <p:nvPr/>
        </p:nvSpPr>
        <p:spPr bwMode="auto">
          <a:xfrm rot="-7282380">
            <a:off x="2286000" y="2362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1" name="Oval 79"/>
          <p:cNvSpPr>
            <a:spLocks noChangeArrowheads="1"/>
          </p:cNvSpPr>
          <p:nvPr/>
        </p:nvSpPr>
        <p:spPr bwMode="auto">
          <a:xfrm rot="-7282380">
            <a:off x="1362075" y="3200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2" name="Oval 80"/>
          <p:cNvSpPr>
            <a:spLocks noChangeArrowheads="1"/>
          </p:cNvSpPr>
          <p:nvPr/>
        </p:nvSpPr>
        <p:spPr bwMode="auto">
          <a:xfrm rot="-7282380">
            <a:off x="1590675" y="2971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3" name="Oval 81"/>
          <p:cNvSpPr>
            <a:spLocks noChangeArrowheads="1"/>
          </p:cNvSpPr>
          <p:nvPr/>
        </p:nvSpPr>
        <p:spPr bwMode="auto">
          <a:xfrm rot="-7282380">
            <a:off x="1895475" y="2971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4" name="Oval 82"/>
          <p:cNvSpPr>
            <a:spLocks noChangeArrowheads="1"/>
          </p:cNvSpPr>
          <p:nvPr/>
        </p:nvSpPr>
        <p:spPr bwMode="auto">
          <a:xfrm rot="-7282380">
            <a:off x="2733675" y="2590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5" name="Oval 83"/>
          <p:cNvSpPr>
            <a:spLocks noChangeArrowheads="1"/>
          </p:cNvSpPr>
          <p:nvPr/>
        </p:nvSpPr>
        <p:spPr bwMode="auto">
          <a:xfrm rot="-7282380">
            <a:off x="1971675" y="2514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6" name="Oval 84"/>
          <p:cNvSpPr>
            <a:spLocks noChangeArrowheads="1"/>
          </p:cNvSpPr>
          <p:nvPr/>
        </p:nvSpPr>
        <p:spPr bwMode="auto">
          <a:xfrm rot="-7282380">
            <a:off x="4191000" y="2590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7" name="Oval 85"/>
          <p:cNvSpPr>
            <a:spLocks noChangeArrowheads="1"/>
          </p:cNvSpPr>
          <p:nvPr/>
        </p:nvSpPr>
        <p:spPr bwMode="auto">
          <a:xfrm rot="-7282380">
            <a:off x="2200275" y="2895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18" name="Text Box 86"/>
          <p:cNvSpPr txBox="1">
            <a:spLocks noChangeArrowheads="1"/>
          </p:cNvSpPr>
          <p:nvPr/>
        </p:nvSpPr>
        <p:spPr bwMode="auto">
          <a:xfrm>
            <a:off x="533400" y="1905000"/>
            <a:ext cx="3540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19" name="Rectangle 87"/>
          <p:cNvSpPr>
            <a:spLocks noChangeArrowheads="1"/>
          </p:cNvSpPr>
          <p:nvPr/>
        </p:nvSpPr>
        <p:spPr bwMode="auto">
          <a:xfrm>
            <a:off x="4038600" y="3657600"/>
            <a:ext cx="4667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20" name="Line 88"/>
          <p:cNvSpPr>
            <a:spLocks noChangeShapeType="1"/>
          </p:cNvSpPr>
          <p:nvPr/>
        </p:nvSpPr>
        <p:spPr bwMode="auto">
          <a:xfrm flipH="1">
            <a:off x="5105400" y="2325688"/>
            <a:ext cx="6350" cy="156051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1" name="Line 89"/>
          <p:cNvSpPr>
            <a:spLocks noChangeShapeType="1"/>
          </p:cNvSpPr>
          <p:nvPr/>
        </p:nvSpPr>
        <p:spPr bwMode="auto">
          <a:xfrm flipV="1">
            <a:off x="5111750" y="2244725"/>
            <a:ext cx="3429000" cy="11430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2" name="Oval 90"/>
          <p:cNvSpPr>
            <a:spLocks noChangeArrowheads="1"/>
          </p:cNvSpPr>
          <p:nvPr/>
        </p:nvSpPr>
        <p:spPr bwMode="auto">
          <a:xfrm rot="-7282380">
            <a:off x="5172075" y="3505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3" name="Oval 91"/>
          <p:cNvSpPr>
            <a:spLocks noChangeArrowheads="1"/>
          </p:cNvSpPr>
          <p:nvPr/>
        </p:nvSpPr>
        <p:spPr bwMode="auto">
          <a:xfrm rot="-7282380">
            <a:off x="5400675" y="3200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4" name="Oval 92"/>
          <p:cNvSpPr>
            <a:spLocks noChangeArrowheads="1"/>
          </p:cNvSpPr>
          <p:nvPr/>
        </p:nvSpPr>
        <p:spPr bwMode="auto">
          <a:xfrm rot="-7282380">
            <a:off x="7077075" y="2133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5" name="Oval 93"/>
          <p:cNvSpPr>
            <a:spLocks noChangeArrowheads="1"/>
          </p:cNvSpPr>
          <p:nvPr/>
        </p:nvSpPr>
        <p:spPr bwMode="auto">
          <a:xfrm rot="-7282380">
            <a:off x="7229475" y="2514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6" name="Oval 94"/>
          <p:cNvSpPr>
            <a:spLocks noChangeArrowheads="1"/>
          </p:cNvSpPr>
          <p:nvPr/>
        </p:nvSpPr>
        <p:spPr bwMode="auto">
          <a:xfrm rot="-7282380">
            <a:off x="7839075" y="2209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7" name="Oval 95"/>
          <p:cNvSpPr>
            <a:spLocks noChangeArrowheads="1"/>
          </p:cNvSpPr>
          <p:nvPr/>
        </p:nvSpPr>
        <p:spPr bwMode="auto">
          <a:xfrm rot="-7282380">
            <a:off x="5629275" y="3352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8" name="Oval 96"/>
          <p:cNvSpPr>
            <a:spLocks noChangeArrowheads="1"/>
          </p:cNvSpPr>
          <p:nvPr/>
        </p:nvSpPr>
        <p:spPr bwMode="auto">
          <a:xfrm rot="-7282380">
            <a:off x="7381875" y="2819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29" name="Oval 97"/>
          <p:cNvSpPr>
            <a:spLocks noChangeArrowheads="1"/>
          </p:cNvSpPr>
          <p:nvPr/>
        </p:nvSpPr>
        <p:spPr bwMode="auto">
          <a:xfrm rot="-7282380">
            <a:off x="7839075" y="2514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0" name="Oval 98"/>
          <p:cNvSpPr>
            <a:spLocks noChangeArrowheads="1"/>
          </p:cNvSpPr>
          <p:nvPr/>
        </p:nvSpPr>
        <p:spPr bwMode="auto">
          <a:xfrm rot="-7282380">
            <a:off x="7991475" y="19399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1" name="Oval 99"/>
          <p:cNvSpPr>
            <a:spLocks noChangeArrowheads="1"/>
          </p:cNvSpPr>
          <p:nvPr/>
        </p:nvSpPr>
        <p:spPr bwMode="auto">
          <a:xfrm rot="-7282380">
            <a:off x="7534275" y="2209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2" name="Oval 100"/>
          <p:cNvSpPr>
            <a:spLocks noChangeArrowheads="1"/>
          </p:cNvSpPr>
          <p:nvPr/>
        </p:nvSpPr>
        <p:spPr bwMode="auto">
          <a:xfrm rot="-7282380">
            <a:off x="6467475" y="3124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3" name="Oval 101"/>
          <p:cNvSpPr>
            <a:spLocks noChangeArrowheads="1"/>
          </p:cNvSpPr>
          <p:nvPr/>
        </p:nvSpPr>
        <p:spPr bwMode="auto">
          <a:xfrm rot="-7282380">
            <a:off x="6543675" y="2514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4" name="Oval 102"/>
          <p:cNvSpPr>
            <a:spLocks noChangeArrowheads="1"/>
          </p:cNvSpPr>
          <p:nvPr/>
        </p:nvSpPr>
        <p:spPr bwMode="auto">
          <a:xfrm rot="-7282380">
            <a:off x="6162675" y="2362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5" name="Oval 103"/>
          <p:cNvSpPr>
            <a:spLocks noChangeArrowheads="1"/>
          </p:cNvSpPr>
          <p:nvPr/>
        </p:nvSpPr>
        <p:spPr bwMode="auto">
          <a:xfrm rot="-7282380">
            <a:off x="5248275" y="2895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6" name="Oval 104"/>
          <p:cNvSpPr>
            <a:spLocks noChangeArrowheads="1"/>
          </p:cNvSpPr>
          <p:nvPr/>
        </p:nvSpPr>
        <p:spPr bwMode="auto">
          <a:xfrm rot="-7282380">
            <a:off x="5553075" y="2743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7" name="Oval 105"/>
          <p:cNvSpPr>
            <a:spLocks noChangeArrowheads="1"/>
          </p:cNvSpPr>
          <p:nvPr/>
        </p:nvSpPr>
        <p:spPr bwMode="auto">
          <a:xfrm rot="-7282380">
            <a:off x="5857875" y="29305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69738" name="Oval 106"/>
          <p:cNvSpPr>
            <a:spLocks noChangeArrowheads="1"/>
          </p:cNvSpPr>
          <p:nvPr/>
        </p:nvSpPr>
        <p:spPr bwMode="auto">
          <a:xfrm rot="-7282380">
            <a:off x="6772275" y="2819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39" name="Oval 107"/>
          <p:cNvSpPr>
            <a:spLocks noChangeArrowheads="1"/>
          </p:cNvSpPr>
          <p:nvPr/>
        </p:nvSpPr>
        <p:spPr bwMode="auto">
          <a:xfrm rot="-7282380">
            <a:off x="6238875" y="2895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0" name="Oval 108"/>
          <p:cNvSpPr>
            <a:spLocks noChangeArrowheads="1"/>
          </p:cNvSpPr>
          <p:nvPr/>
        </p:nvSpPr>
        <p:spPr bwMode="auto">
          <a:xfrm rot="-7282380">
            <a:off x="8220075" y="2667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1" name="Oval 109"/>
          <p:cNvSpPr>
            <a:spLocks noChangeArrowheads="1"/>
          </p:cNvSpPr>
          <p:nvPr/>
        </p:nvSpPr>
        <p:spPr bwMode="auto">
          <a:xfrm rot="-7282380">
            <a:off x="6010275" y="3200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2" name="Oval 110"/>
          <p:cNvSpPr>
            <a:spLocks noChangeArrowheads="1"/>
          </p:cNvSpPr>
          <p:nvPr/>
        </p:nvSpPr>
        <p:spPr bwMode="auto">
          <a:xfrm rot="-7282380">
            <a:off x="8372475" y="2133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3" name="Text Box 111"/>
          <p:cNvSpPr txBox="1">
            <a:spLocks noChangeArrowheads="1"/>
          </p:cNvSpPr>
          <p:nvPr/>
        </p:nvSpPr>
        <p:spPr bwMode="auto">
          <a:xfrm>
            <a:off x="4876800" y="1905000"/>
            <a:ext cx="3540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69744" name="Rectangle 112"/>
          <p:cNvSpPr>
            <a:spLocks noChangeArrowheads="1"/>
          </p:cNvSpPr>
          <p:nvPr/>
        </p:nvSpPr>
        <p:spPr bwMode="auto">
          <a:xfrm>
            <a:off x="8382000" y="3657600"/>
            <a:ext cx="3905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69745" name="Line 113"/>
          <p:cNvSpPr>
            <a:spLocks noChangeShapeType="1"/>
          </p:cNvSpPr>
          <p:nvPr/>
        </p:nvSpPr>
        <p:spPr bwMode="auto">
          <a:xfrm>
            <a:off x="5095875" y="3886200"/>
            <a:ext cx="33528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6" name="Oval 114"/>
          <p:cNvSpPr>
            <a:spLocks noChangeArrowheads="1"/>
          </p:cNvSpPr>
          <p:nvPr/>
        </p:nvSpPr>
        <p:spPr bwMode="auto">
          <a:xfrm rot="-7282380">
            <a:off x="7077075" y="2819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747" name="Rectangle 115"/>
          <p:cNvSpPr>
            <a:spLocks noChangeArrowheads="1"/>
          </p:cNvSpPr>
          <p:nvPr/>
        </p:nvSpPr>
        <p:spPr bwMode="auto">
          <a:xfrm rot="16200000">
            <a:off x="4268787" y="4875213"/>
            <a:ext cx="13049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69748" name="Line 116"/>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7"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14112335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90600" y="228600"/>
            <a:ext cx="7793038" cy="1066800"/>
          </a:xfrm>
        </p:spPr>
        <p:txBody>
          <a:bodyPr/>
          <a:lstStyle/>
          <a:p>
            <a:pPr>
              <a:lnSpc>
                <a:spcPct val="80000"/>
              </a:lnSpc>
            </a:pPr>
            <a:r>
              <a:rPr lang="en-US" dirty="0"/>
              <a:t>Residual Analysis for </a:t>
            </a:r>
            <a:br>
              <a:rPr lang="en-US" dirty="0"/>
            </a:br>
            <a:r>
              <a:rPr lang="en-US" dirty="0"/>
              <a:t>Constant </a:t>
            </a:r>
            <a:r>
              <a:rPr lang="en-US" dirty="0" smtClean="0"/>
              <a:t>Variance (Homoscedasticity) </a:t>
            </a:r>
            <a:endParaRPr lang="en-US" dirty="0"/>
          </a:p>
        </p:txBody>
      </p:sp>
      <p:graphicFrame>
        <p:nvGraphicFramePr>
          <p:cNvPr id="70659" name="Object 3">
            <a:hlinkClick r:id="" action="ppaction://ole?verb=0"/>
          </p:cNvPr>
          <p:cNvGraphicFramePr>
            <a:graphicFrameLocks/>
          </p:cNvGraphicFramePr>
          <p:nvPr/>
        </p:nvGraphicFramePr>
        <p:xfrm>
          <a:off x="452438" y="5715000"/>
          <a:ext cx="576262" cy="533400"/>
        </p:xfrm>
        <a:graphic>
          <a:graphicData uri="http://schemas.openxmlformats.org/presentationml/2006/ole">
            <mc:AlternateContent xmlns:mc="http://schemas.openxmlformats.org/markup-compatibility/2006">
              <mc:Choice xmlns:v="urn:schemas-microsoft-com:vml" Requires="v">
                <p:oleObj spid="_x0000_s317567" name="Clip" r:id="rId3" imgW="1031760" imgH="988920" progId="MS_ClipArt_Gallery.5">
                  <p:embed/>
                </p:oleObj>
              </mc:Choice>
              <mc:Fallback>
                <p:oleObj name="Clip" r:id="rId3" imgW="1031760" imgH="988920" progId="MS_ClipArt_Gallery.5">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5715000"/>
                        <a:ext cx="576262" cy="533400"/>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0660" name="Rectangle 4"/>
          <p:cNvSpPr>
            <a:spLocks noChangeArrowheads="1"/>
          </p:cNvSpPr>
          <p:nvPr/>
        </p:nvSpPr>
        <p:spPr bwMode="auto">
          <a:xfrm>
            <a:off x="1138238" y="5791200"/>
            <a:ext cx="3357562"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Non-constant variance</a:t>
            </a:r>
          </a:p>
        </p:txBody>
      </p:sp>
      <p:sp>
        <p:nvSpPr>
          <p:cNvPr id="70661" name="Rectangle 5"/>
          <p:cNvSpPr>
            <a:spLocks noChangeArrowheads="1"/>
          </p:cNvSpPr>
          <p:nvPr/>
        </p:nvSpPr>
        <p:spPr bwMode="auto">
          <a:xfrm>
            <a:off x="4887981" y="5527675"/>
            <a:ext cx="914400" cy="911225"/>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5400" dirty="0">
                <a:solidFill>
                  <a:srgbClr val="FF0000"/>
                </a:solidFill>
                <a:latin typeface="Wingdings" charset="0"/>
              </a:rPr>
              <a:t></a:t>
            </a:r>
          </a:p>
        </p:txBody>
      </p:sp>
      <p:sp>
        <p:nvSpPr>
          <p:cNvPr id="70662" name="Rectangle 6"/>
          <p:cNvSpPr>
            <a:spLocks noChangeArrowheads="1"/>
          </p:cNvSpPr>
          <p:nvPr/>
        </p:nvSpPr>
        <p:spPr bwMode="auto">
          <a:xfrm>
            <a:off x="5926071" y="5791200"/>
            <a:ext cx="2974975" cy="46672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eaLnBrk="0" hangingPunct="0">
              <a:spcBef>
                <a:spcPct val="50000"/>
              </a:spcBef>
            </a:pPr>
            <a:r>
              <a:rPr lang="en-US" sz="2400"/>
              <a:t>Constant variance</a:t>
            </a:r>
          </a:p>
        </p:txBody>
      </p:sp>
      <p:sp>
        <p:nvSpPr>
          <p:cNvPr id="70663" name="Line 7"/>
          <p:cNvSpPr>
            <a:spLocks noChangeShapeType="1"/>
          </p:cNvSpPr>
          <p:nvPr/>
        </p:nvSpPr>
        <p:spPr bwMode="auto">
          <a:xfrm>
            <a:off x="909638" y="4424363"/>
            <a:ext cx="0" cy="1366837"/>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4" name="Line 8"/>
          <p:cNvSpPr>
            <a:spLocks noChangeShapeType="1"/>
          </p:cNvSpPr>
          <p:nvPr/>
        </p:nvSpPr>
        <p:spPr bwMode="auto">
          <a:xfrm flipV="1">
            <a:off x="914400" y="5029200"/>
            <a:ext cx="32766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5" name="Line 9"/>
          <p:cNvSpPr>
            <a:spLocks noChangeShapeType="1"/>
          </p:cNvSpPr>
          <p:nvPr/>
        </p:nvSpPr>
        <p:spPr bwMode="auto">
          <a:xfrm flipV="1">
            <a:off x="1219200" y="4114800"/>
            <a:ext cx="2738438" cy="757238"/>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6" name="Line 10"/>
          <p:cNvSpPr>
            <a:spLocks noChangeShapeType="1"/>
          </p:cNvSpPr>
          <p:nvPr/>
        </p:nvSpPr>
        <p:spPr bwMode="auto">
          <a:xfrm>
            <a:off x="1219200" y="5257800"/>
            <a:ext cx="2662238" cy="452438"/>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7" name="Oval 11"/>
          <p:cNvSpPr>
            <a:spLocks noChangeArrowheads="1"/>
          </p:cNvSpPr>
          <p:nvPr/>
        </p:nvSpPr>
        <p:spPr bwMode="auto">
          <a:xfrm>
            <a:off x="1290638" y="49149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8" name="Oval 12"/>
          <p:cNvSpPr>
            <a:spLocks noChangeArrowheads="1"/>
          </p:cNvSpPr>
          <p:nvPr/>
        </p:nvSpPr>
        <p:spPr bwMode="auto">
          <a:xfrm>
            <a:off x="2509838" y="46101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9" name="Oval 13"/>
          <p:cNvSpPr>
            <a:spLocks noChangeArrowheads="1"/>
          </p:cNvSpPr>
          <p:nvPr/>
        </p:nvSpPr>
        <p:spPr bwMode="auto">
          <a:xfrm>
            <a:off x="1519238" y="50673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0" name="Oval 14"/>
          <p:cNvSpPr>
            <a:spLocks noChangeArrowheads="1"/>
          </p:cNvSpPr>
          <p:nvPr/>
        </p:nvSpPr>
        <p:spPr bwMode="auto">
          <a:xfrm>
            <a:off x="1671638" y="47625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1" name="Oval 15"/>
          <p:cNvSpPr>
            <a:spLocks noChangeArrowheads="1"/>
          </p:cNvSpPr>
          <p:nvPr/>
        </p:nvSpPr>
        <p:spPr bwMode="auto">
          <a:xfrm>
            <a:off x="2052638" y="47625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2" name="Oval 16"/>
          <p:cNvSpPr>
            <a:spLocks noChangeArrowheads="1"/>
          </p:cNvSpPr>
          <p:nvPr/>
        </p:nvSpPr>
        <p:spPr bwMode="auto">
          <a:xfrm>
            <a:off x="2128838" y="51435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3" name="Oval 17"/>
          <p:cNvSpPr>
            <a:spLocks noChangeArrowheads="1"/>
          </p:cNvSpPr>
          <p:nvPr/>
        </p:nvSpPr>
        <p:spPr bwMode="auto">
          <a:xfrm>
            <a:off x="2433638" y="49149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4" name="Oval 18"/>
          <p:cNvSpPr>
            <a:spLocks noChangeArrowheads="1"/>
          </p:cNvSpPr>
          <p:nvPr/>
        </p:nvSpPr>
        <p:spPr bwMode="auto">
          <a:xfrm>
            <a:off x="1824038" y="50673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5" name="Oval 19"/>
          <p:cNvSpPr>
            <a:spLocks noChangeArrowheads="1"/>
          </p:cNvSpPr>
          <p:nvPr/>
        </p:nvSpPr>
        <p:spPr bwMode="auto">
          <a:xfrm>
            <a:off x="3729038" y="51435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6" name="Oval 20"/>
          <p:cNvSpPr>
            <a:spLocks noChangeArrowheads="1"/>
          </p:cNvSpPr>
          <p:nvPr/>
        </p:nvSpPr>
        <p:spPr bwMode="auto">
          <a:xfrm>
            <a:off x="3043238" y="53721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7" name="Oval 21"/>
          <p:cNvSpPr>
            <a:spLocks noChangeArrowheads="1"/>
          </p:cNvSpPr>
          <p:nvPr/>
        </p:nvSpPr>
        <p:spPr bwMode="auto">
          <a:xfrm>
            <a:off x="3195638" y="47625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8" name="Oval 22"/>
          <p:cNvSpPr>
            <a:spLocks noChangeArrowheads="1"/>
          </p:cNvSpPr>
          <p:nvPr/>
        </p:nvSpPr>
        <p:spPr bwMode="auto">
          <a:xfrm>
            <a:off x="2967038" y="44577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79" name="Oval 23"/>
          <p:cNvSpPr>
            <a:spLocks noChangeArrowheads="1"/>
          </p:cNvSpPr>
          <p:nvPr/>
        </p:nvSpPr>
        <p:spPr bwMode="auto">
          <a:xfrm>
            <a:off x="2814638" y="48387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0" name="Oval 24"/>
          <p:cNvSpPr>
            <a:spLocks noChangeArrowheads="1"/>
          </p:cNvSpPr>
          <p:nvPr/>
        </p:nvSpPr>
        <p:spPr bwMode="auto">
          <a:xfrm>
            <a:off x="2738438" y="50673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1" name="Oval 25"/>
          <p:cNvSpPr>
            <a:spLocks noChangeArrowheads="1"/>
          </p:cNvSpPr>
          <p:nvPr/>
        </p:nvSpPr>
        <p:spPr bwMode="auto">
          <a:xfrm>
            <a:off x="2509838" y="52197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2" name="Oval 26"/>
          <p:cNvSpPr>
            <a:spLocks noChangeArrowheads="1"/>
          </p:cNvSpPr>
          <p:nvPr/>
        </p:nvSpPr>
        <p:spPr bwMode="auto">
          <a:xfrm>
            <a:off x="3429000" y="4572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3" name="Oval 27"/>
          <p:cNvSpPr>
            <a:spLocks noChangeArrowheads="1"/>
          </p:cNvSpPr>
          <p:nvPr/>
        </p:nvSpPr>
        <p:spPr bwMode="auto">
          <a:xfrm>
            <a:off x="3652838" y="48387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4" name="Oval 28"/>
          <p:cNvSpPr>
            <a:spLocks noChangeArrowheads="1"/>
          </p:cNvSpPr>
          <p:nvPr/>
        </p:nvSpPr>
        <p:spPr bwMode="auto">
          <a:xfrm>
            <a:off x="3581400" y="4267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5" name="Oval 29"/>
          <p:cNvSpPr>
            <a:spLocks noChangeArrowheads="1"/>
          </p:cNvSpPr>
          <p:nvPr/>
        </p:nvSpPr>
        <p:spPr bwMode="auto">
          <a:xfrm>
            <a:off x="3576638" y="54483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6" name="Oval 30"/>
          <p:cNvSpPr>
            <a:spLocks noChangeArrowheads="1"/>
          </p:cNvSpPr>
          <p:nvPr/>
        </p:nvSpPr>
        <p:spPr bwMode="auto">
          <a:xfrm>
            <a:off x="3271838" y="51435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7" name="Rectangle 31"/>
          <p:cNvSpPr>
            <a:spLocks noChangeArrowheads="1"/>
          </p:cNvSpPr>
          <p:nvPr/>
        </p:nvSpPr>
        <p:spPr bwMode="auto">
          <a:xfrm>
            <a:off x="4114800" y="4800600"/>
            <a:ext cx="466725" cy="454025"/>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88" name="Line 32"/>
          <p:cNvSpPr>
            <a:spLocks noChangeShapeType="1"/>
          </p:cNvSpPr>
          <p:nvPr/>
        </p:nvSpPr>
        <p:spPr bwMode="auto">
          <a:xfrm>
            <a:off x="5253038" y="5029200"/>
            <a:ext cx="3271837"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89" name="Line 33"/>
          <p:cNvSpPr>
            <a:spLocks noChangeShapeType="1"/>
          </p:cNvSpPr>
          <p:nvPr/>
        </p:nvSpPr>
        <p:spPr bwMode="auto">
          <a:xfrm>
            <a:off x="5253038" y="4391025"/>
            <a:ext cx="0" cy="136683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0" name="Rectangle 34"/>
          <p:cNvSpPr>
            <a:spLocks noChangeArrowheads="1"/>
          </p:cNvSpPr>
          <p:nvPr/>
        </p:nvSpPr>
        <p:spPr bwMode="auto">
          <a:xfrm>
            <a:off x="8458200" y="4800600"/>
            <a:ext cx="4667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691" name="Line 35"/>
          <p:cNvSpPr>
            <a:spLocks noChangeShapeType="1"/>
          </p:cNvSpPr>
          <p:nvPr/>
        </p:nvSpPr>
        <p:spPr bwMode="auto">
          <a:xfrm>
            <a:off x="5524500" y="4572000"/>
            <a:ext cx="2967038" cy="0"/>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2" name="Line 36"/>
          <p:cNvSpPr>
            <a:spLocks noChangeShapeType="1"/>
          </p:cNvSpPr>
          <p:nvPr/>
        </p:nvSpPr>
        <p:spPr bwMode="auto">
          <a:xfrm>
            <a:off x="5524500" y="5410200"/>
            <a:ext cx="2967038" cy="0"/>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3" name="Oval 37"/>
          <p:cNvSpPr>
            <a:spLocks noChangeArrowheads="1"/>
          </p:cNvSpPr>
          <p:nvPr/>
        </p:nvSpPr>
        <p:spPr bwMode="auto">
          <a:xfrm>
            <a:off x="5481638" y="4648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4" name="Oval 38"/>
          <p:cNvSpPr>
            <a:spLocks noChangeArrowheads="1"/>
          </p:cNvSpPr>
          <p:nvPr/>
        </p:nvSpPr>
        <p:spPr bwMode="auto">
          <a:xfrm>
            <a:off x="6091238" y="5029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5" name="Oval 39"/>
          <p:cNvSpPr>
            <a:spLocks noChangeArrowheads="1"/>
          </p:cNvSpPr>
          <p:nvPr/>
        </p:nvSpPr>
        <p:spPr bwMode="auto">
          <a:xfrm>
            <a:off x="5710238" y="4953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6" name="Oval 40"/>
          <p:cNvSpPr>
            <a:spLocks noChangeArrowheads="1"/>
          </p:cNvSpPr>
          <p:nvPr/>
        </p:nvSpPr>
        <p:spPr bwMode="auto">
          <a:xfrm>
            <a:off x="5862638" y="4648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7" name="Oval 41"/>
          <p:cNvSpPr>
            <a:spLocks noChangeArrowheads="1"/>
          </p:cNvSpPr>
          <p:nvPr/>
        </p:nvSpPr>
        <p:spPr bwMode="auto">
          <a:xfrm>
            <a:off x="5329238" y="4876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8" name="Oval 42"/>
          <p:cNvSpPr>
            <a:spLocks noChangeArrowheads="1"/>
          </p:cNvSpPr>
          <p:nvPr/>
        </p:nvSpPr>
        <p:spPr bwMode="auto">
          <a:xfrm>
            <a:off x="5481638" y="5105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99" name="Oval 43"/>
          <p:cNvSpPr>
            <a:spLocks noChangeArrowheads="1"/>
          </p:cNvSpPr>
          <p:nvPr/>
        </p:nvSpPr>
        <p:spPr bwMode="auto">
          <a:xfrm>
            <a:off x="7310438" y="4572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0" name="Oval 44"/>
          <p:cNvSpPr>
            <a:spLocks noChangeArrowheads="1"/>
          </p:cNvSpPr>
          <p:nvPr/>
        </p:nvSpPr>
        <p:spPr bwMode="auto">
          <a:xfrm>
            <a:off x="6319838" y="4800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1" name="Oval 45"/>
          <p:cNvSpPr>
            <a:spLocks noChangeArrowheads="1"/>
          </p:cNvSpPr>
          <p:nvPr/>
        </p:nvSpPr>
        <p:spPr bwMode="auto">
          <a:xfrm>
            <a:off x="6472238" y="4572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2" name="Oval 46"/>
          <p:cNvSpPr>
            <a:spLocks noChangeArrowheads="1"/>
          </p:cNvSpPr>
          <p:nvPr/>
        </p:nvSpPr>
        <p:spPr bwMode="auto">
          <a:xfrm>
            <a:off x="6700838" y="4800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3" name="Oval 47"/>
          <p:cNvSpPr>
            <a:spLocks noChangeArrowheads="1"/>
          </p:cNvSpPr>
          <p:nvPr/>
        </p:nvSpPr>
        <p:spPr bwMode="auto">
          <a:xfrm>
            <a:off x="6929438" y="5105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4" name="Oval 48"/>
          <p:cNvSpPr>
            <a:spLocks noChangeArrowheads="1"/>
          </p:cNvSpPr>
          <p:nvPr/>
        </p:nvSpPr>
        <p:spPr bwMode="auto">
          <a:xfrm>
            <a:off x="6624638" y="5029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5" name="Oval 49"/>
          <p:cNvSpPr>
            <a:spLocks noChangeArrowheads="1"/>
          </p:cNvSpPr>
          <p:nvPr/>
        </p:nvSpPr>
        <p:spPr bwMode="auto">
          <a:xfrm>
            <a:off x="7767638" y="4648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6" name="Oval 50"/>
          <p:cNvSpPr>
            <a:spLocks noChangeArrowheads="1"/>
          </p:cNvSpPr>
          <p:nvPr/>
        </p:nvSpPr>
        <p:spPr bwMode="auto">
          <a:xfrm>
            <a:off x="7005638" y="4800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7" name="Oval 51"/>
          <p:cNvSpPr>
            <a:spLocks noChangeArrowheads="1"/>
          </p:cNvSpPr>
          <p:nvPr/>
        </p:nvSpPr>
        <p:spPr bwMode="auto">
          <a:xfrm>
            <a:off x="7234238" y="5105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8" name="Oval 52"/>
          <p:cNvSpPr>
            <a:spLocks noChangeArrowheads="1"/>
          </p:cNvSpPr>
          <p:nvPr/>
        </p:nvSpPr>
        <p:spPr bwMode="auto">
          <a:xfrm>
            <a:off x="7767638" y="5105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09" name="Oval 53"/>
          <p:cNvSpPr>
            <a:spLocks noChangeArrowheads="1"/>
          </p:cNvSpPr>
          <p:nvPr/>
        </p:nvSpPr>
        <p:spPr bwMode="auto">
          <a:xfrm>
            <a:off x="7539038" y="4876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0" name="Oval 54"/>
          <p:cNvSpPr>
            <a:spLocks noChangeArrowheads="1"/>
          </p:cNvSpPr>
          <p:nvPr/>
        </p:nvSpPr>
        <p:spPr bwMode="auto">
          <a:xfrm>
            <a:off x="8224838" y="4648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1" name="Oval 55"/>
          <p:cNvSpPr>
            <a:spLocks noChangeArrowheads="1"/>
          </p:cNvSpPr>
          <p:nvPr/>
        </p:nvSpPr>
        <p:spPr bwMode="auto">
          <a:xfrm>
            <a:off x="7996238" y="4953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2" name="Oval 56"/>
          <p:cNvSpPr>
            <a:spLocks noChangeArrowheads="1"/>
          </p:cNvSpPr>
          <p:nvPr/>
        </p:nvSpPr>
        <p:spPr bwMode="auto">
          <a:xfrm>
            <a:off x="8377238" y="5105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3" name="Line 57"/>
          <p:cNvSpPr>
            <a:spLocks noChangeShapeType="1"/>
          </p:cNvSpPr>
          <p:nvPr/>
        </p:nvSpPr>
        <p:spPr bwMode="auto">
          <a:xfrm>
            <a:off x="909638" y="2519363"/>
            <a:ext cx="0" cy="1519237"/>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4" name="Line 58"/>
          <p:cNvSpPr>
            <a:spLocks noChangeShapeType="1"/>
          </p:cNvSpPr>
          <p:nvPr/>
        </p:nvSpPr>
        <p:spPr bwMode="auto">
          <a:xfrm>
            <a:off x="909638" y="4038600"/>
            <a:ext cx="33528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5" name="Line 59"/>
          <p:cNvSpPr>
            <a:spLocks noChangeShapeType="1"/>
          </p:cNvSpPr>
          <p:nvPr/>
        </p:nvSpPr>
        <p:spPr bwMode="auto">
          <a:xfrm flipV="1">
            <a:off x="909638" y="2438400"/>
            <a:ext cx="3429000" cy="11430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6" name="Oval 60"/>
          <p:cNvSpPr>
            <a:spLocks noChangeArrowheads="1"/>
          </p:cNvSpPr>
          <p:nvPr/>
        </p:nvSpPr>
        <p:spPr bwMode="auto">
          <a:xfrm rot="-7282380">
            <a:off x="1214438" y="3352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7" name="Oval 61"/>
          <p:cNvSpPr>
            <a:spLocks noChangeArrowheads="1"/>
          </p:cNvSpPr>
          <p:nvPr/>
        </p:nvSpPr>
        <p:spPr bwMode="auto">
          <a:xfrm rot="-7282380">
            <a:off x="1595438" y="2971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8" name="Oval 62"/>
          <p:cNvSpPr>
            <a:spLocks noChangeArrowheads="1"/>
          </p:cNvSpPr>
          <p:nvPr/>
        </p:nvSpPr>
        <p:spPr bwMode="auto">
          <a:xfrm rot="-7282380">
            <a:off x="2814638" y="1981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19" name="Oval 63"/>
          <p:cNvSpPr>
            <a:spLocks noChangeArrowheads="1"/>
          </p:cNvSpPr>
          <p:nvPr/>
        </p:nvSpPr>
        <p:spPr bwMode="auto">
          <a:xfrm rot="-7282380">
            <a:off x="3119438" y="3124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0" name="Oval 64"/>
          <p:cNvSpPr>
            <a:spLocks noChangeArrowheads="1"/>
          </p:cNvSpPr>
          <p:nvPr/>
        </p:nvSpPr>
        <p:spPr bwMode="auto">
          <a:xfrm rot="-7282380">
            <a:off x="3424238" y="2057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1" name="Oval 65"/>
          <p:cNvSpPr>
            <a:spLocks noChangeArrowheads="1"/>
          </p:cNvSpPr>
          <p:nvPr/>
        </p:nvSpPr>
        <p:spPr bwMode="auto">
          <a:xfrm rot="-7282380">
            <a:off x="1976438" y="2895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2" name="Oval 66"/>
          <p:cNvSpPr>
            <a:spLocks noChangeArrowheads="1"/>
          </p:cNvSpPr>
          <p:nvPr/>
        </p:nvSpPr>
        <p:spPr bwMode="auto">
          <a:xfrm rot="-7282380">
            <a:off x="3348038" y="2819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3" name="Oval 67"/>
          <p:cNvSpPr>
            <a:spLocks noChangeArrowheads="1"/>
          </p:cNvSpPr>
          <p:nvPr/>
        </p:nvSpPr>
        <p:spPr bwMode="auto">
          <a:xfrm rot="-7282380">
            <a:off x="3652838" y="3276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4" name="Oval 68"/>
          <p:cNvSpPr>
            <a:spLocks noChangeArrowheads="1"/>
          </p:cNvSpPr>
          <p:nvPr/>
        </p:nvSpPr>
        <p:spPr bwMode="auto">
          <a:xfrm rot="-7282380">
            <a:off x="3500438" y="1676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5" name="Oval 69"/>
          <p:cNvSpPr>
            <a:spLocks noChangeArrowheads="1"/>
          </p:cNvSpPr>
          <p:nvPr/>
        </p:nvSpPr>
        <p:spPr bwMode="auto">
          <a:xfrm rot="-7282380">
            <a:off x="3652838" y="2286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6" name="Oval 70"/>
          <p:cNvSpPr>
            <a:spLocks noChangeArrowheads="1"/>
          </p:cNvSpPr>
          <p:nvPr/>
        </p:nvSpPr>
        <p:spPr bwMode="auto">
          <a:xfrm rot="-7282380">
            <a:off x="3195638" y="2362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7" name="Oval 71"/>
          <p:cNvSpPr>
            <a:spLocks noChangeArrowheads="1"/>
          </p:cNvSpPr>
          <p:nvPr/>
        </p:nvSpPr>
        <p:spPr bwMode="auto">
          <a:xfrm rot="-7282380">
            <a:off x="2509838" y="3276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8" name="Oval 72"/>
          <p:cNvSpPr>
            <a:spLocks noChangeArrowheads="1"/>
          </p:cNvSpPr>
          <p:nvPr/>
        </p:nvSpPr>
        <p:spPr bwMode="auto">
          <a:xfrm rot="-7282380">
            <a:off x="2814638" y="2667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29" name="Oval 73"/>
          <p:cNvSpPr>
            <a:spLocks noChangeArrowheads="1"/>
          </p:cNvSpPr>
          <p:nvPr/>
        </p:nvSpPr>
        <p:spPr bwMode="auto">
          <a:xfrm rot="-7282380">
            <a:off x="2433638" y="2438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0" name="Oval 74"/>
          <p:cNvSpPr>
            <a:spLocks noChangeArrowheads="1"/>
          </p:cNvSpPr>
          <p:nvPr/>
        </p:nvSpPr>
        <p:spPr bwMode="auto">
          <a:xfrm rot="-7282380">
            <a:off x="1443038" y="3352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1" name="Oval 75"/>
          <p:cNvSpPr>
            <a:spLocks noChangeArrowheads="1"/>
          </p:cNvSpPr>
          <p:nvPr/>
        </p:nvSpPr>
        <p:spPr bwMode="auto">
          <a:xfrm rot="-7282380">
            <a:off x="1747838" y="3200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2" name="Oval 76"/>
          <p:cNvSpPr>
            <a:spLocks noChangeArrowheads="1"/>
          </p:cNvSpPr>
          <p:nvPr/>
        </p:nvSpPr>
        <p:spPr bwMode="auto">
          <a:xfrm rot="-7282380">
            <a:off x="2128838" y="3276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3" name="Oval 77"/>
          <p:cNvSpPr>
            <a:spLocks noChangeArrowheads="1"/>
          </p:cNvSpPr>
          <p:nvPr/>
        </p:nvSpPr>
        <p:spPr bwMode="auto">
          <a:xfrm rot="-7282380">
            <a:off x="2738438" y="2971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4" name="Oval 78"/>
          <p:cNvSpPr>
            <a:spLocks noChangeArrowheads="1"/>
          </p:cNvSpPr>
          <p:nvPr/>
        </p:nvSpPr>
        <p:spPr bwMode="auto">
          <a:xfrm rot="-7282380">
            <a:off x="3805238" y="2743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5" name="Oval 79"/>
          <p:cNvSpPr>
            <a:spLocks noChangeArrowheads="1"/>
          </p:cNvSpPr>
          <p:nvPr/>
        </p:nvSpPr>
        <p:spPr bwMode="auto">
          <a:xfrm rot="-7282380">
            <a:off x="2357438" y="2971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6" name="Text Box 80"/>
          <p:cNvSpPr txBox="1">
            <a:spLocks noChangeArrowheads="1"/>
          </p:cNvSpPr>
          <p:nvPr/>
        </p:nvSpPr>
        <p:spPr bwMode="auto">
          <a:xfrm>
            <a:off x="685800" y="2057400"/>
            <a:ext cx="354013" cy="457200"/>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37" name="Line 81"/>
          <p:cNvSpPr>
            <a:spLocks noChangeShapeType="1"/>
          </p:cNvSpPr>
          <p:nvPr/>
        </p:nvSpPr>
        <p:spPr bwMode="auto">
          <a:xfrm flipV="1">
            <a:off x="1214438" y="1752600"/>
            <a:ext cx="1905000" cy="1524000"/>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8" name="Line 82"/>
          <p:cNvSpPr>
            <a:spLocks noChangeShapeType="1"/>
          </p:cNvSpPr>
          <p:nvPr/>
        </p:nvSpPr>
        <p:spPr bwMode="auto">
          <a:xfrm flipV="1">
            <a:off x="1214438" y="3657600"/>
            <a:ext cx="2743200" cy="4763"/>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39" name="Rectangle 83"/>
          <p:cNvSpPr>
            <a:spLocks noChangeArrowheads="1"/>
          </p:cNvSpPr>
          <p:nvPr/>
        </p:nvSpPr>
        <p:spPr bwMode="auto">
          <a:xfrm>
            <a:off x="4191000" y="3810000"/>
            <a:ext cx="466725" cy="454025"/>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0" name="Rectangle 84"/>
          <p:cNvSpPr>
            <a:spLocks noChangeArrowheads="1"/>
          </p:cNvSpPr>
          <p:nvPr/>
        </p:nvSpPr>
        <p:spPr bwMode="auto">
          <a:xfrm>
            <a:off x="8534400" y="3733800"/>
            <a:ext cx="4667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400" b="1"/>
              <a:t>x</a:t>
            </a:r>
          </a:p>
        </p:txBody>
      </p:sp>
      <p:sp>
        <p:nvSpPr>
          <p:cNvPr id="70741" name="Line 85"/>
          <p:cNvSpPr>
            <a:spLocks noChangeShapeType="1"/>
          </p:cNvSpPr>
          <p:nvPr/>
        </p:nvSpPr>
        <p:spPr bwMode="auto">
          <a:xfrm flipH="1">
            <a:off x="5181600" y="2325688"/>
            <a:ext cx="11113" cy="163671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2" name="Line 86"/>
          <p:cNvSpPr>
            <a:spLocks noChangeShapeType="1"/>
          </p:cNvSpPr>
          <p:nvPr/>
        </p:nvSpPr>
        <p:spPr bwMode="auto">
          <a:xfrm flipV="1">
            <a:off x="5181600" y="3962400"/>
            <a:ext cx="342900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3" name="Line 87"/>
          <p:cNvSpPr>
            <a:spLocks noChangeShapeType="1"/>
          </p:cNvSpPr>
          <p:nvPr/>
        </p:nvSpPr>
        <p:spPr bwMode="auto">
          <a:xfrm flipV="1">
            <a:off x="5192713" y="2320925"/>
            <a:ext cx="3429000" cy="11430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4" name="Oval 88"/>
          <p:cNvSpPr>
            <a:spLocks noChangeArrowheads="1"/>
          </p:cNvSpPr>
          <p:nvPr/>
        </p:nvSpPr>
        <p:spPr bwMode="auto">
          <a:xfrm rot="-7282380">
            <a:off x="5329238" y="32353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5" name="Oval 89"/>
          <p:cNvSpPr>
            <a:spLocks noChangeArrowheads="1"/>
          </p:cNvSpPr>
          <p:nvPr/>
        </p:nvSpPr>
        <p:spPr bwMode="auto">
          <a:xfrm rot="-7282380">
            <a:off x="5481638" y="2895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6" name="Oval 90"/>
          <p:cNvSpPr>
            <a:spLocks noChangeArrowheads="1"/>
          </p:cNvSpPr>
          <p:nvPr/>
        </p:nvSpPr>
        <p:spPr bwMode="auto">
          <a:xfrm rot="-7282380">
            <a:off x="7086600" y="2667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7" name="Oval 91"/>
          <p:cNvSpPr>
            <a:spLocks noChangeArrowheads="1"/>
          </p:cNvSpPr>
          <p:nvPr/>
        </p:nvSpPr>
        <p:spPr bwMode="auto">
          <a:xfrm rot="-7282380">
            <a:off x="7767638" y="2209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8" name="Oval 92"/>
          <p:cNvSpPr>
            <a:spLocks noChangeArrowheads="1"/>
          </p:cNvSpPr>
          <p:nvPr/>
        </p:nvSpPr>
        <p:spPr bwMode="auto">
          <a:xfrm rot="-7282380">
            <a:off x="5862638" y="2819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49" name="Oval 93"/>
          <p:cNvSpPr>
            <a:spLocks noChangeArrowheads="1"/>
          </p:cNvSpPr>
          <p:nvPr/>
        </p:nvSpPr>
        <p:spPr bwMode="auto">
          <a:xfrm rot="-7282380">
            <a:off x="7539038" y="2590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0" name="Oval 94"/>
          <p:cNvSpPr>
            <a:spLocks noChangeArrowheads="1"/>
          </p:cNvSpPr>
          <p:nvPr/>
        </p:nvSpPr>
        <p:spPr bwMode="auto">
          <a:xfrm rot="-7282380">
            <a:off x="7767638" y="2819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hangingPunct="0"/>
            <a:endParaRPr lang="en-US" sz="2400">
              <a:latin typeface="Times New Roman" charset="0"/>
            </a:endParaRPr>
          </a:p>
        </p:txBody>
      </p:sp>
      <p:sp>
        <p:nvSpPr>
          <p:cNvPr id="70751" name="Oval 95"/>
          <p:cNvSpPr>
            <a:spLocks noChangeArrowheads="1"/>
          </p:cNvSpPr>
          <p:nvPr/>
        </p:nvSpPr>
        <p:spPr bwMode="auto">
          <a:xfrm rot="-7282380">
            <a:off x="7935913" y="2438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2" name="Oval 96"/>
          <p:cNvSpPr>
            <a:spLocks noChangeArrowheads="1"/>
          </p:cNvSpPr>
          <p:nvPr/>
        </p:nvSpPr>
        <p:spPr bwMode="auto">
          <a:xfrm rot="-7282380">
            <a:off x="7310438" y="2209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3" name="Oval 97"/>
          <p:cNvSpPr>
            <a:spLocks noChangeArrowheads="1"/>
          </p:cNvSpPr>
          <p:nvPr/>
        </p:nvSpPr>
        <p:spPr bwMode="auto">
          <a:xfrm rot="-7282380">
            <a:off x="6624638" y="2971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4" name="Oval 98"/>
          <p:cNvSpPr>
            <a:spLocks noChangeArrowheads="1"/>
          </p:cNvSpPr>
          <p:nvPr/>
        </p:nvSpPr>
        <p:spPr bwMode="auto">
          <a:xfrm rot="-7282380">
            <a:off x="6700838" y="2667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5" name="Oval 99"/>
          <p:cNvSpPr>
            <a:spLocks noChangeArrowheads="1"/>
          </p:cNvSpPr>
          <p:nvPr/>
        </p:nvSpPr>
        <p:spPr bwMode="auto">
          <a:xfrm rot="-7282380">
            <a:off x="6396038" y="2590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6" name="Oval 100"/>
          <p:cNvSpPr>
            <a:spLocks noChangeArrowheads="1"/>
          </p:cNvSpPr>
          <p:nvPr/>
        </p:nvSpPr>
        <p:spPr bwMode="auto">
          <a:xfrm rot="-7282380">
            <a:off x="5557838" y="3352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7" name="Oval 101"/>
          <p:cNvSpPr>
            <a:spLocks noChangeArrowheads="1"/>
          </p:cNvSpPr>
          <p:nvPr/>
        </p:nvSpPr>
        <p:spPr bwMode="auto">
          <a:xfrm rot="-7282380">
            <a:off x="5710238" y="30829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8" name="Oval 102"/>
          <p:cNvSpPr>
            <a:spLocks noChangeArrowheads="1"/>
          </p:cNvSpPr>
          <p:nvPr/>
        </p:nvSpPr>
        <p:spPr bwMode="auto">
          <a:xfrm rot="-7282380">
            <a:off x="6091238" y="3200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59" name="Oval 103"/>
          <p:cNvSpPr>
            <a:spLocks noChangeArrowheads="1"/>
          </p:cNvSpPr>
          <p:nvPr/>
        </p:nvSpPr>
        <p:spPr bwMode="auto">
          <a:xfrm rot="-7282380">
            <a:off x="6929438" y="2971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0" name="Oval 104"/>
          <p:cNvSpPr>
            <a:spLocks noChangeArrowheads="1"/>
          </p:cNvSpPr>
          <p:nvPr/>
        </p:nvSpPr>
        <p:spPr bwMode="auto">
          <a:xfrm rot="-7282380">
            <a:off x="8224838" y="26257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1" name="Oval 105"/>
          <p:cNvSpPr>
            <a:spLocks noChangeArrowheads="1"/>
          </p:cNvSpPr>
          <p:nvPr/>
        </p:nvSpPr>
        <p:spPr bwMode="auto">
          <a:xfrm rot="-7282380">
            <a:off x="6243638" y="2895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2" name="Text Box 106"/>
          <p:cNvSpPr txBox="1">
            <a:spLocks noChangeArrowheads="1"/>
          </p:cNvSpPr>
          <p:nvPr/>
        </p:nvSpPr>
        <p:spPr bwMode="auto">
          <a:xfrm>
            <a:off x="4968875" y="1939925"/>
            <a:ext cx="354013" cy="457200"/>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a:t>y</a:t>
            </a:r>
          </a:p>
        </p:txBody>
      </p:sp>
      <p:sp>
        <p:nvSpPr>
          <p:cNvPr id="70763" name="Oval 107"/>
          <p:cNvSpPr>
            <a:spLocks noChangeArrowheads="1"/>
          </p:cNvSpPr>
          <p:nvPr/>
        </p:nvSpPr>
        <p:spPr bwMode="auto">
          <a:xfrm rot="-7282380">
            <a:off x="8072438" y="1981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4" name="Line 108"/>
          <p:cNvSpPr>
            <a:spLocks noChangeShapeType="1"/>
          </p:cNvSpPr>
          <p:nvPr/>
        </p:nvSpPr>
        <p:spPr bwMode="auto">
          <a:xfrm flipV="1">
            <a:off x="5481638" y="1905000"/>
            <a:ext cx="2667000" cy="914400"/>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5" name="Line 109"/>
          <p:cNvSpPr>
            <a:spLocks noChangeShapeType="1"/>
          </p:cNvSpPr>
          <p:nvPr/>
        </p:nvSpPr>
        <p:spPr bwMode="auto">
          <a:xfrm flipV="1">
            <a:off x="5634038" y="2971800"/>
            <a:ext cx="2667000" cy="838200"/>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766" name="Rectangle 110"/>
          <p:cNvSpPr>
            <a:spLocks noChangeArrowheads="1"/>
          </p:cNvSpPr>
          <p:nvPr/>
        </p:nvSpPr>
        <p:spPr bwMode="auto">
          <a:xfrm rot="16200000">
            <a:off x="-74613" y="4875213"/>
            <a:ext cx="13049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7" name="Rectangle 111"/>
          <p:cNvSpPr>
            <a:spLocks noChangeArrowheads="1"/>
          </p:cNvSpPr>
          <p:nvPr/>
        </p:nvSpPr>
        <p:spPr bwMode="auto">
          <a:xfrm rot="16200000">
            <a:off x="4344987" y="4875213"/>
            <a:ext cx="13049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spcBef>
                <a:spcPct val="50000"/>
              </a:spcBef>
            </a:pPr>
            <a:r>
              <a:rPr lang="en-US" sz="2000"/>
              <a:t>residuals</a:t>
            </a:r>
          </a:p>
        </p:txBody>
      </p:sp>
      <p:sp>
        <p:nvSpPr>
          <p:cNvPr id="70768" name="Line 112"/>
          <p:cNvSpPr>
            <a:spLocks noChangeShapeType="1"/>
          </p:cNvSpPr>
          <p:nvPr/>
        </p:nvSpPr>
        <p:spPr bwMode="auto">
          <a:xfrm>
            <a:off x="4648200" y="1676400"/>
            <a:ext cx="0" cy="4724400"/>
          </a:xfrm>
          <a:prstGeom prst="line">
            <a:avLst/>
          </a:prstGeom>
          <a:noFill/>
          <a:ln w="28575">
            <a:solidFill>
              <a:schemeClr val="accent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13"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3821511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7860" name="Object 4">
            <a:hlinkClick r:id="" action="ppaction://ole?verb=0"/>
          </p:cNvPr>
          <p:cNvGraphicFramePr>
            <a:graphicFrameLocks/>
          </p:cNvGraphicFramePr>
          <p:nvPr/>
        </p:nvGraphicFramePr>
        <p:xfrm>
          <a:off x="304800" y="1752600"/>
          <a:ext cx="1041400" cy="1003300"/>
        </p:xfrm>
        <a:graphic>
          <a:graphicData uri="http://schemas.openxmlformats.org/presentationml/2006/ole">
            <mc:AlternateContent xmlns:mc="http://schemas.openxmlformats.org/markup-compatibility/2006">
              <mc:Choice xmlns:v="urn:schemas-microsoft-com:vml" Requires="v">
                <p:oleObj spid="_x0000_s318591" name="Clip" r:id="rId4" imgW="780840" imgH="752400" progId="MS_ClipArt_Gallery.2">
                  <p:embed/>
                </p:oleObj>
              </mc:Choice>
              <mc:Fallback>
                <p:oleObj name="Clip" r:id="rId4" imgW="780840" imgH="75240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752600"/>
                        <a:ext cx="1041400" cy="1003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17861" name="Rectangle 5"/>
          <p:cNvSpPr>
            <a:spLocks noChangeArrowheads="1"/>
          </p:cNvSpPr>
          <p:nvPr/>
        </p:nvSpPr>
        <p:spPr bwMode="auto">
          <a:xfrm>
            <a:off x="1143000" y="307975"/>
            <a:ext cx="6969125" cy="1063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a:lnSpc>
                <a:spcPct val="80000"/>
              </a:lnSpc>
              <a:spcBef>
                <a:spcPct val="50000"/>
              </a:spcBef>
            </a:pPr>
            <a:r>
              <a:rPr lang="en-US" sz="4000" b="0" baseline="0">
                <a:solidFill>
                  <a:schemeClr val="tx2"/>
                </a:solidFill>
                <a:latin typeface="Arial" charset="0"/>
              </a:rPr>
              <a:t>Residual Analysis for Independence</a:t>
            </a:r>
          </a:p>
        </p:txBody>
      </p:sp>
      <p:sp>
        <p:nvSpPr>
          <p:cNvPr id="1017862" name="Rectangle 6"/>
          <p:cNvSpPr>
            <a:spLocks noChangeArrowheads="1"/>
          </p:cNvSpPr>
          <p:nvPr/>
        </p:nvSpPr>
        <p:spPr bwMode="auto">
          <a:xfrm>
            <a:off x="1379539" y="2058987"/>
            <a:ext cx="2760662" cy="4591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0488" tIns="44450" rIns="90488" bIns="44450">
            <a:spAutoFit/>
          </a:bodyPr>
          <a:lstStyle/>
          <a:p>
            <a:pPr>
              <a:spcBef>
                <a:spcPct val="50000"/>
              </a:spcBef>
            </a:pPr>
            <a:r>
              <a:rPr lang="en-US" sz="2400" baseline="0" dirty="0">
                <a:solidFill>
                  <a:schemeClr val="bg2"/>
                </a:solidFill>
                <a:latin typeface="Arial" charset="0"/>
              </a:rPr>
              <a:t>Not Independent</a:t>
            </a:r>
          </a:p>
        </p:txBody>
      </p:sp>
      <p:sp>
        <p:nvSpPr>
          <p:cNvPr id="1017863" name="Rectangle 7"/>
          <p:cNvSpPr>
            <a:spLocks noChangeArrowheads="1"/>
          </p:cNvSpPr>
          <p:nvPr/>
        </p:nvSpPr>
        <p:spPr bwMode="auto">
          <a:xfrm>
            <a:off x="5638800" y="2064062"/>
            <a:ext cx="2836863" cy="45402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90488" tIns="44450" rIns="90488" bIns="44450">
            <a:spAutoFit/>
          </a:bodyPr>
          <a:lstStyle/>
          <a:p>
            <a:pPr>
              <a:spcBef>
                <a:spcPct val="50000"/>
              </a:spcBef>
            </a:pPr>
            <a:r>
              <a:rPr lang="en-US" sz="2400" baseline="0" dirty="0">
                <a:solidFill>
                  <a:schemeClr val="bg2"/>
                </a:solidFill>
                <a:latin typeface="Arial" charset="0"/>
              </a:rPr>
              <a:t>Independent</a:t>
            </a:r>
          </a:p>
        </p:txBody>
      </p:sp>
      <p:sp>
        <p:nvSpPr>
          <p:cNvPr id="1017864" name="Line 8"/>
          <p:cNvSpPr>
            <a:spLocks noChangeShapeType="1"/>
          </p:cNvSpPr>
          <p:nvPr/>
        </p:nvSpPr>
        <p:spPr bwMode="auto">
          <a:xfrm>
            <a:off x="1066800" y="2946400"/>
            <a:ext cx="0" cy="1390650"/>
          </a:xfrm>
          <a:prstGeom prst="line">
            <a:avLst/>
          </a:prstGeom>
          <a:noFill/>
          <a:ln w="254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5" name="Line 9"/>
          <p:cNvSpPr>
            <a:spLocks noChangeShapeType="1"/>
          </p:cNvSpPr>
          <p:nvPr/>
        </p:nvSpPr>
        <p:spPr bwMode="auto">
          <a:xfrm>
            <a:off x="1066800" y="3575050"/>
            <a:ext cx="3073400" cy="0"/>
          </a:xfrm>
          <a:prstGeom prst="line">
            <a:avLst/>
          </a:prstGeom>
          <a:noFill/>
          <a:ln w="254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6" name="Rectangle 10"/>
          <p:cNvSpPr>
            <a:spLocks noChangeArrowheads="1"/>
          </p:cNvSpPr>
          <p:nvPr/>
        </p:nvSpPr>
        <p:spPr bwMode="auto">
          <a:xfrm>
            <a:off x="4173538" y="3355975"/>
            <a:ext cx="4921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67" name="Line 11"/>
          <p:cNvSpPr>
            <a:spLocks noChangeShapeType="1"/>
          </p:cNvSpPr>
          <p:nvPr/>
        </p:nvSpPr>
        <p:spPr bwMode="auto">
          <a:xfrm flipV="1">
            <a:off x="1349375" y="2895600"/>
            <a:ext cx="2559050" cy="755650"/>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8" name="Line 12"/>
          <p:cNvSpPr>
            <a:spLocks noChangeShapeType="1"/>
          </p:cNvSpPr>
          <p:nvPr/>
        </p:nvSpPr>
        <p:spPr bwMode="auto">
          <a:xfrm flipV="1">
            <a:off x="1501775" y="3352800"/>
            <a:ext cx="2482850" cy="755650"/>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69" name="Oval 13"/>
          <p:cNvSpPr>
            <a:spLocks noChangeArrowheads="1"/>
          </p:cNvSpPr>
          <p:nvPr/>
        </p:nvSpPr>
        <p:spPr bwMode="auto">
          <a:xfrm>
            <a:off x="1600200" y="35401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0" name="Oval 14"/>
          <p:cNvSpPr>
            <a:spLocks noChangeArrowheads="1"/>
          </p:cNvSpPr>
          <p:nvPr/>
        </p:nvSpPr>
        <p:spPr bwMode="auto">
          <a:xfrm>
            <a:off x="1524000" y="37687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1" name="Oval 15"/>
          <p:cNvSpPr>
            <a:spLocks noChangeArrowheads="1"/>
          </p:cNvSpPr>
          <p:nvPr/>
        </p:nvSpPr>
        <p:spPr bwMode="auto">
          <a:xfrm>
            <a:off x="1905000" y="34639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2" name="Oval 16"/>
          <p:cNvSpPr>
            <a:spLocks noChangeArrowheads="1"/>
          </p:cNvSpPr>
          <p:nvPr/>
        </p:nvSpPr>
        <p:spPr bwMode="auto">
          <a:xfrm>
            <a:off x="1828800" y="36925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3" name="Oval 17"/>
          <p:cNvSpPr>
            <a:spLocks noChangeArrowheads="1"/>
          </p:cNvSpPr>
          <p:nvPr/>
        </p:nvSpPr>
        <p:spPr bwMode="auto">
          <a:xfrm>
            <a:off x="2209800" y="34639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4" name="Oval 18"/>
          <p:cNvSpPr>
            <a:spLocks noChangeArrowheads="1"/>
          </p:cNvSpPr>
          <p:nvPr/>
        </p:nvSpPr>
        <p:spPr bwMode="auto">
          <a:xfrm>
            <a:off x="1219200" y="36163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5" name="Oval 19"/>
          <p:cNvSpPr>
            <a:spLocks noChangeArrowheads="1"/>
          </p:cNvSpPr>
          <p:nvPr/>
        </p:nvSpPr>
        <p:spPr bwMode="auto">
          <a:xfrm>
            <a:off x="2971800" y="32353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6" name="Oval 20"/>
          <p:cNvSpPr>
            <a:spLocks noChangeArrowheads="1"/>
          </p:cNvSpPr>
          <p:nvPr/>
        </p:nvSpPr>
        <p:spPr bwMode="auto">
          <a:xfrm>
            <a:off x="2743200" y="33877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7" name="Oval 21"/>
          <p:cNvSpPr>
            <a:spLocks noChangeArrowheads="1"/>
          </p:cNvSpPr>
          <p:nvPr/>
        </p:nvSpPr>
        <p:spPr bwMode="auto">
          <a:xfrm>
            <a:off x="2514600" y="33115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8" name="Oval 22"/>
          <p:cNvSpPr>
            <a:spLocks noChangeArrowheads="1"/>
          </p:cNvSpPr>
          <p:nvPr/>
        </p:nvSpPr>
        <p:spPr bwMode="auto">
          <a:xfrm>
            <a:off x="3657600" y="31591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79" name="Oval 23"/>
          <p:cNvSpPr>
            <a:spLocks noChangeArrowheads="1"/>
          </p:cNvSpPr>
          <p:nvPr/>
        </p:nvSpPr>
        <p:spPr bwMode="auto">
          <a:xfrm>
            <a:off x="3352800" y="30829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0" name="Oval 24"/>
          <p:cNvSpPr>
            <a:spLocks noChangeArrowheads="1"/>
          </p:cNvSpPr>
          <p:nvPr/>
        </p:nvSpPr>
        <p:spPr bwMode="auto">
          <a:xfrm>
            <a:off x="3200400" y="33115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1" name="Oval 25"/>
          <p:cNvSpPr>
            <a:spLocks noChangeArrowheads="1"/>
          </p:cNvSpPr>
          <p:nvPr/>
        </p:nvSpPr>
        <p:spPr bwMode="auto">
          <a:xfrm>
            <a:off x="3886200" y="300672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2" name="Oval 26"/>
          <p:cNvSpPr>
            <a:spLocks noChangeArrowheads="1"/>
          </p:cNvSpPr>
          <p:nvPr/>
        </p:nvSpPr>
        <p:spPr bwMode="auto">
          <a:xfrm>
            <a:off x="5943600" y="3810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3" name="Line 27"/>
          <p:cNvSpPr>
            <a:spLocks noChangeShapeType="1"/>
          </p:cNvSpPr>
          <p:nvPr/>
        </p:nvSpPr>
        <p:spPr bwMode="auto">
          <a:xfrm>
            <a:off x="5257800" y="3562350"/>
            <a:ext cx="0" cy="1390650"/>
          </a:xfrm>
          <a:prstGeom prst="line">
            <a:avLst/>
          </a:prstGeom>
          <a:noFill/>
          <a:ln w="254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4" name="Line 28"/>
          <p:cNvSpPr>
            <a:spLocks noChangeShapeType="1"/>
          </p:cNvSpPr>
          <p:nvPr/>
        </p:nvSpPr>
        <p:spPr bwMode="auto">
          <a:xfrm>
            <a:off x="5257800" y="4191000"/>
            <a:ext cx="3073400" cy="0"/>
          </a:xfrm>
          <a:prstGeom prst="line">
            <a:avLst/>
          </a:prstGeom>
          <a:noFill/>
          <a:ln w="254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5" name="Rectangle 29"/>
          <p:cNvSpPr>
            <a:spLocks noChangeArrowheads="1"/>
          </p:cNvSpPr>
          <p:nvPr/>
        </p:nvSpPr>
        <p:spPr bwMode="auto">
          <a:xfrm>
            <a:off x="8288338" y="3962400"/>
            <a:ext cx="4921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886" name="Line 30"/>
          <p:cNvSpPr>
            <a:spLocks noChangeShapeType="1"/>
          </p:cNvSpPr>
          <p:nvPr/>
        </p:nvSpPr>
        <p:spPr bwMode="auto">
          <a:xfrm>
            <a:off x="5391150" y="3733800"/>
            <a:ext cx="2787650" cy="0"/>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7" name="Line 31"/>
          <p:cNvSpPr>
            <a:spLocks noChangeShapeType="1"/>
          </p:cNvSpPr>
          <p:nvPr/>
        </p:nvSpPr>
        <p:spPr bwMode="auto">
          <a:xfrm>
            <a:off x="5391150" y="4572000"/>
            <a:ext cx="2787650" cy="0"/>
          </a:xfrm>
          <a:prstGeom prst="line">
            <a:avLst/>
          </a:prstGeom>
          <a:noFill/>
          <a:ln w="254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8" name="Oval 32"/>
          <p:cNvSpPr>
            <a:spLocks noChangeArrowheads="1"/>
          </p:cNvSpPr>
          <p:nvPr/>
        </p:nvSpPr>
        <p:spPr bwMode="auto">
          <a:xfrm>
            <a:off x="5943600" y="4267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89" name="Oval 33"/>
          <p:cNvSpPr>
            <a:spLocks noChangeArrowheads="1"/>
          </p:cNvSpPr>
          <p:nvPr/>
        </p:nvSpPr>
        <p:spPr bwMode="auto">
          <a:xfrm>
            <a:off x="5715000" y="4114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0" name="Oval 34"/>
          <p:cNvSpPr>
            <a:spLocks noChangeArrowheads="1"/>
          </p:cNvSpPr>
          <p:nvPr/>
        </p:nvSpPr>
        <p:spPr bwMode="auto">
          <a:xfrm>
            <a:off x="5410200" y="4267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1" name="Oval 35"/>
          <p:cNvSpPr>
            <a:spLocks noChangeArrowheads="1"/>
          </p:cNvSpPr>
          <p:nvPr/>
        </p:nvSpPr>
        <p:spPr bwMode="auto">
          <a:xfrm>
            <a:off x="5257800" y="3962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2" name="Oval 36"/>
          <p:cNvSpPr>
            <a:spLocks noChangeArrowheads="1"/>
          </p:cNvSpPr>
          <p:nvPr/>
        </p:nvSpPr>
        <p:spPr bwMode="auto">
          <a:xfrm>
            <a:off x="5562600" y="3810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3" name="Oval 37"/>
          <p:cNvSpPr>
            <a:spLocks noChangeArrowheads="1"/>
          </p:cNvSpPr>
          <p:nvPr/>
        </p:nvSpPr>
        <p:spPr bwMode="auto">
          <a:xfrm>
            <a:off x="6934200" y="3810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4" name="Oval 38"/>
          <p:cNvSpPr>
            <a:spLocks noChangeArrowheads="1"/>
          </p:cNvSpPr>
          <p:nvPr/>
        </p:nvSpPr>
        <p:spPr bwMode="auto">
          <a:xfrm>
            <a:off x="6781800" y="4267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5" name="Oval 39"/>
          <p:cNvSpPr>
            <a:spLocks noChangeArrowheads="1"/>
          </p:cNvSpPr>
          <p:nvPr/>
        </p:nvSpPr>
        <p:spPr bwMode="auto">
          <a:xfrm>
            <a:off x="6629400" y="4114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6" name="Oval 40"/>
          <p:cNvSpPr>
            <a:spLocks noChangeArrowheads="1"/>
          </p:cNvSpPr>
          <p:nvPr/>
        </p:nvSpPr>
        <p:spPr bwMode="auto">
          <a:xfrm>
            <a:off x="6400800" y="4343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7" name="Oval 41"/>
          <p:cNvSpPr>
            <a:spLocks noChangeArrowheads="1"/>
          </p:cNvSpPr>
          <p:nvPr/>
        </p:nvSpPr>
        <p:spPr bwMode="auto">
          <a:xfrm>
            <a:off x="6477000" y="38100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8" name="Oval 42"/>
          <p:cNvSpPr>
            <a:spLocks noChangeArrowheads="1"/>
          </p:cNvSpPr>
          <p:nvPr/>
        </p:nvSpPr>
        <p:spPr bwMode="auto">
          <a:xfrm>
            <a:off x="6172200" y="3962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899" name="Oval 43"/>
          <p:cNvSpPr>
            <a:spLocks noChangeArrowheads="1"/>
          </p:cNvSpPr>
          <p:nvPr/>
        </p:nvSpPr>
        <p:spPr bwMode="auto">
          <a:xfrm>
            <a:off x="7543800" y="4267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0" name="Oval 44"/>
          <p:cNvSpPr>
            <a:spLocks noChangeArrowheads="1"/>
          </p:cNvSpPr>
          <p:nvPr/>
        </p:nvSpPr>
        <p:spPr bwMode="auto">
          <a:xfrm>
            <a:off x="7239000" y="4038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1" name="Oval 45"/>
          <p:cNvSpPr>
            <a:spLocks noChangeArrowheads="1"/>
          </p:cNvSpPr>
          <p:nvPr/>
        </p:nvSpPr>
        <p:spPr bwMode="auto">
          <a:xfrm>
            <a:off x="7010400" y="4114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2" name="Oval 46"/>
          <p:cNvSpPr>
            <a:spLocks noChangeArrowheads="1"/>
          </p:cNvSpPr>
          <p:nvPr/>
        </p:nvSpPr>
        <p:spPr bwMode="auto">
          <a:xfrm>
            <a:off x="7848600" y="4114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3" name="Oval 47"/>
          <p:cNvSpPr>
            <a:spLocks noChangeArrowheads="1"/>
          </p:cNvSpPr>
          <p:nvPr/>
        </p:nvSpPr>
        <p:spPr bwMode="auto">
          <a:xfrm>
            <a:off x="8001000" y="3733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4" name="Oval 48"/>
          <p:cNvSpPr>
            <a:spLocks noChangeArrowheads="1"/>
          </p:cNvSpPr>
          <p:nvPr/>
        </p:nvSpPr>
        <p:spPr bwMode="auto">
          <a:xfrm>
            <a:off x="7543800" y="3886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5" name="Oval 49"/>
          <p:cNvSpPr>
            <a:spLocks noChangeArrowheads="1"/>
          </p:cNvSpPr>
          <p:nvPr/>
        </p:nvSpPr>
        <p:spPr bwMode="auto">
          <a:xfrm>
            <a:off x="8077200" y="4267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6" name="Rectangle 50"/>
          <p:cNvSpPr>
            <a:spLocks noChangeArrowheads="1"/>
          </p:cNvSpPr>
          <p:nvPr/>
        </p:nvSpPr>
        <p:spPr bwMode="auto">
          <a:xfrm rot="16200000">
            <a:off x="77787" y="3421063"/>
            <a:ext cx="13049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7" name="Rectangle 51"/>
          <p:cNvSpPr>
            <a:spLocks noChangeArrowheads="1"/>
          </p:cNvSpPr>
          <p:nvPr/>
        </p:nvSpPr>
        <p:spPr bwMode="auto">
          <a:xfrm rot="16200000">
            <a:off x="4344987" y="4037013"/>
            <a:ext cx="1304925" cy="393700"/>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08" name="Line 52"/>
          <p:cNvSpPr>
            <a:spLocks noChangeShapeType="1"/>
          </p:cNvSpPr>
          <p:nvPr/>
        </p:nvSpPr>
        <p:spPr bwMode="auto">
          <a:xfrm>
            <a:off x="1066800" y="4857750"/>
            <a:ext cx="0" cy="1390650"/>
          </a:xfrm>
          <a:prstGeom prst="line">
            <a:avLst/>
          </a:prstGeom>
          <a:noFill/>
          <a:ln w="254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09" name="Line 53"/>
          <p:cNvSpPr>
            <a:spLocks noChangeShapeType="1"/>
          </p:cNvSpPr>
          <p:nvPr/>
        </p:nvSpPr>
        <p:spPr bwMode="auto">
          <a:xfrm>
            <a:off x="1066800" y="5486400"/>
            <a:ext cx="3073400" cy="0"/>
          </a:xfrm>
          <a:prstGeom prst="line">
            <a:avLst/>
          </a:prstGeom>
          <a:noFill/>
          <a:ln w="25400">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0" name="Rectangle 54"/>
          <p:cNvSpPr>
            <a:spLocks noChangeArrowheads="1"/>
          </p:cNvSpPr>
          <p:nvPr/>
        </p:nvSpPr>
        <p:spPr bwMode="auto">
          <a:xfrm>
            <a:off x="4173538" y="5257800"/>
            <a:ext cx="492125"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400" baseline="0">
                <a:solidFill>
                  <a:schemeClr val="bg2"/>
                </a:solidFill>
                <a:latin typeface="Arial" charset="0"/>
              </a:rPr>
              <a:t>X</a:t>
            </a:r>
          </a:p>
        </p:txBody>
      </p:sp>
      <p:sp>
        <p:nvSpPr>
          <p:cNvPr id="1017911" name="Oval 55"/>
          <p:cNvSpPr>
            <a:spLocks noChangeArrowheads="1"/>
          </p:cNvSpPr>
          <p:nvPr/>
        </p:nvSpPr>
        <p:spPr bwMode="auto">
          <a:xfrm>
            <a:off x="1752600" y="5181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2" name="Oval 56"/>
          <p:cNvSpPr>
            <a:spLocks noChangeArrowheads="1"/>
          </p:cNvSpPr>
          <p:nvPr/>
        </p:nvSpPr>
        <p:spPr bwMode="auto">
          <a:xfrm>
            <a:off x="1447800" y="5257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3" name="Oval 57"/>
          <p:cNvSpPr>
            <a:spLocks noChangeArrowheads="1"/>
          </p:cNvSpPr>
          <p:nvPr/>
        </p:nvSpPr>
        <p:spPr bwMode="auto">
          <a:xfrm>
            <a:off x="1905000" y="537527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4" name="Oval 58"/>
          <p:cNvSpPr>
            <a:spLocks noChangeArrowheads="1"/>
          </p:cNvSpPr>
          <p:nvPr/>
        </p:nvSpPr>
        <p:spPr bwMode="auto">
          <a:xfrm>
            <a:off x="2133600" y="5638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5" name="Oval 59"/>
          <p:cNvSpPr>
            <a:spLocks noChangeArrowheads="1"/>
          </p:cNvSpPr>
          <p:nvPr/>
        </p:nvSpPr>
        <p:spPr bwMode="auto">
          <a:xfrm>
            <a:off x="2362200" y="57912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6" name="Oval 60"/>
          <p:cNvSpPr>
            <a:spLocks noChangeArrowheads="1"/>
          </p:cNvSpPr>
          <p:nvPr/>
        </p:nvSpPr>
        <p:spPr bwMode="auto">
          <a:xfrm>
            <a:off x="1219200" y="552767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7" name="Oval 61"/>
          <p:cNvSpPr>
            <a:spLocks noChangeArrowheads="1"/>
          </p:cNvSpPr>
          <p:nvPr/>
        </p:nvSpPr>
        <p:spPr bwMode="auto">
          <a:xfrm>
            <a:off x="2971800" y="514667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8" name="Oval 62"/>
          <p:cNvSpPr>
            <a:spLocks noChangeArrowheads="1"/>
          </p:cNvSpPr>
          <p:nvPr/>
        </p:nvSpPr>
        <p:spPr bwMode="auto">
          <a:xfrm>
            <a:off x="2743200" y="529907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19" name="Oval 63"/>
          <p:cNvSpPr>
            <a:spLocks noChangeArrowheads="1"/>
          </p:cNvSpPr>
          <p:nvPr/>
        </p:nvSpPr>
        <p:spPr bwMode="auto">
          <a:xfrm>
            <a:off x="2590800" y="5638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0" name="Oval 64"/>
          <p:cNvSpPr>
            <a:spLocks noChangeArrowheads="1"/>
          </p:cNvSpPr>
          <p:nvPr/>
        </p:nvSpPr>
        <p:spPr bwMode="auto">
          <a:xfrm>
            <a:off x="3581400" y="56388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1" name="Oval 65"/>
          <p:cNvSpPr>
            <a:spLocks noChangeArrowheads="1"/>
          </p:cNvSpPr>
          <p:nvPr/>
        </p:nvSpPr>
        <p:spPr bwMode="auto">
          <a:xfrm>
            <a:off x="3352800" y="54864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2" name="Oval 66"/>
          <p:cNvSpPr>
            <a:spLocks noChangeArrowheads="1"/>
          </p:cNvSpPr>
          <p:nvPr/>
        </p:nvSpPr>
        <p:spPr bwMode="auto">
          <a:xfrm>
            <a:off x="3200400" y="5222875"/>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3" name="Oval 67"/>
          <p:cNvSpPr>
            <a:spLocks noChangeArrowheads="1"/>
          </p:cNvSpPr>
          <p:nvPr/>
        </p:nvSpPr>
        <p:spPr bwMode="auto">
          <a:xfrm>
            <a:off x="3886200" y="5562600"/>
            <a:ext cx="228600" cy="228600"/>
          </a:xfrm>
          <a:prstGeom prst="ellipse">
            <a:avLst/>
          </a:prstGeom>
          <a:solidFill>
            <a:schemeClr val="tx2"/>
          </a:solidFill>
          <a:ln>
            <a:noFill/>
          </a:ln>
          <a:effectLst/>
          <a:extLst>
            <a:ext uri="{91240B29-F687-4f45-9708-019B960494DF}">
              <a14:hiddenLine xmlns="" xmlns:a14="http://schemas.microsoft.com/office/drawing/2010/main" w="1270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7924" name="Rectangle 68"/>
          <p:cNvSpPr>
            <a:spLocks noChangeArrowheads="1"/>
          </p:cNvSpPr>
          <p:nvPr/>
        </p:nvSpPr>
        <p:spPr bwMode="auto">
          <a:xfrm rot="16200000">
            <a:off x="77787" y="5332413"/>
            <a:ext cx="13049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2000" b="0" baseline="0">
                <a:solidFill>
                  <a:schemeClr val="tx1"/>
                </a:solidFill>
                <a:latin typeface="Arial" charset="0"/>
              </a:rPr>
              <a:t>residuals</a:t>
            </a:r>
          </a:p>
        </p:txBody>
      </p:sp>
      <p:sp>
        <p:nvSpPr>
          <p:cNvPr id="1017925" name="Freeform 69"/>
          <p:cNvSpPr>
            <a:spLocks/>
          </p:cNvSpPr>
          <p:nvPr/>
        </p:nvSpPr>
        <p:spPr bwMode="auto">
          <a:xfrm>
            <a:off x="1116013" y="5003800"/>
            <a:ext cx="3303587" cy="657225"/>
          </a:xfrm>
          <a:custGeom>
            <a:avLst/>
            <a:gdLst>
              <a:gd name="T0" fmla="*/ 11 w 2081"/>
              <a:gd name="T1" fmla="*/ 388 h 414"/>
              <a:gd name="T2" fmla="*/ 65 w 2081"/>
              <a:gd name="T3" fmla="*/ 352 h 414"/>
              <a:gd name="T4" fmla="*/ 401 w 2081"/>
              <a:gd name="T5" fmla="*/ 16 h 414"/>
              <a:gd name="T6" fmla="*/ 833 w 2081"/>
              <a:gd name="T7" fmla="*/ 400 h 414"/>
              <a:gd name="T8" fmla="*/ 1217 w 2081"/>
              <a:gd name="T9" fmla="*/ 16 h 414"/>
              <a:gd name="T10" fmla="*/ 1697 w 2081"/>
              <a:gd name="T11" fmla="*/ 304 h 414"/>
              <a:gd name="T12" fmla="*/ 2081 w 2081"/>
              <a:gd name="T13" fmla="*/ 160 h 414"/>
            </a:gdLst>
            <a:ahLst/>
            <a:cxnLst>
              <a:cxn ang="0">
                <a:pos x="T0" y="T1"/>
              </a:cxn>
              <a:cxn ang="0">
                <a:pos x="T2" y="T3"/>
              </a:cxn>
              <a:cxn ang="0">
                <a:pos x="T4" y="T5"/>
              </a:cxn>
              <a:cxn ang="0">
                <a:pos x="T6" y="T7"/>
              </a:cxn>
              <a:cxn ang="0">
                <a:pos x="T8" y="T9"/>
              </a:cxn>
              <a:cxn ang="0">
                <a:pos x="T10" y="T11"/>
              </a:cxn>
              <a:cxn ang="0">
                <a:pos x="T12" y="T13"/>
              </a:cxn>
            </a:cxnLst>
            <a:rect l="0" t="0" r="r" b="b"/>
            <a:pathLst>
              <a:path w="2081" h="414">
                <a:moveTo>
                  <a:pt x="11" y="388"/>
                </a:moveTo>
                <a:cubicBezTo>
                  <a:pt x="20" y="381"/>
                  <a:pt x="0" y="414"/>
                  <a:pt x="65" y="352"/>
                </a:cubicBezTo>
                <a:cubicBezTo>
                  <a:pt x="130" y="290"/>
                  <a:pt x="273" y="8"/>
                  <a:pt x="401" y="16"/>
                </a:cubicBezTo>
                <a:cubicBezTo>
                  <a:pt x="529" y="24"/>
                  <a:pt x="697" y="400"/>
                  <a:pt x="833" y="400"/>
                </a:cubicBezTo>
                <a:cubicBezTo>
                  <a:pt x="969" y="400"/>
                  <a:pt x="1073" y="32"/>
                  <a:pt x="1217" y="16"/>
                </a:cubicBezTo>
                <a:cubicBezTo>
                  <a:pt x="1361" y="0"/>
                  <a:pt x="1553" y="280"/>
                  <a:pt x="1697" y="304"/>
                </a:cubicBezTo>
                <a:cubicBezTo>
                  <a:pt x="1841" y="328"/>
                  <a:pt x="2017" y="184"/>
                  <a:pt x="2081" y="160"/>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6" name="Freeform 70"/>
          <p:cNvSpPr>
            <a:spLocks/>
          </p:cNvSpPr>
          <p:nvPr/>
        </p:nvSpPr>
        <p:spPr bwMode="auto">
          <a:xfrm>
            <a:off x="1192213" y="5551488"/>
            <a:ext cx="3398837" cy="668337"/>
          </a:xfrm>
          <a:custGeom>
            <a:avLst/>
            <a:gdLst>
              <a:gd name="T0" fmla="*/ 11 w 2141"/>
              <a:gd name="T1" fmla="*/ 397 h 421"/>
              <a:gd name="T2" fmla="*/ 65 w 2141"/>
              <a:gd name="T3" fmla="*/ 359 h 421"/>
              <a:gd name="T4" fmla="*/ 401 w 2141"/>
              <a:gd name="T5" fmla="*/ 23 h 421"/>
              <a:gd name="T6" fmla="*/ 833 w 2141"/>
              <a:gd name="T7" fmla="*/ 407 h 421"/>
              <a:gd name="T8" fmla="*/ 1217 w 2141"/>
              <a:gd name="T9" fmla="*/ 23 h 421"/>
              <a:gd name="T10" fmla="*/ 1703 w 2141"/>
              <a:gd name="T11" fmla="*/ 271 h 421"/>
              <a:gd name="T12" fmla="*/ 2141 w 2141"/>
              <a:gd name="T13" fmla="*/ 79 h 421"/>
            </a:gdLst>
            <a:ahLst/>
            <a:cxnLst>
              <a:cxn ang="0">
                <a:pos x="T0" y="T1"/>
              </a:cxn>
              <a:cxn ang="0">
                <a:pos x="T2" y="T3"/>
              </a:cxn>
              <a:cxn ang="0">
                <a:pos x="T4" y="T5"/>
              </a:cxn>
              <a:cxn ang="0">
                <a:pos x="T6" y="T7"/>
              </a:cxn>
              <a:cxn ang="0">
                <a:pos x="T8" y="T9"/>
              </a:cxn>
              <a:cxn ang="0">
                <a:pos x="T10" y="T11"/>
              </a:cxn>
              <a:cxn ang="0">
                <a:pos x="T12" y="T13"/>
              </a:cxn>
            </a:cxnLst>
            <a:rect l="0" t="0" r="r" b="b"/>
            <a:pathLst>
              <a:path w="2141" h="421">
                <a:moveTo>
                  <a:pt x="11" y="397"/>
                </a:moveTo>
                <a:cubicBezTo>
                  <a:pt x="20" y="392"/>
                  <a:pt x="0" y="421"/>
                  <a:pt x="65" y="359"/>
                </a:cubicBezTo>
                <a:cubicBezTo>
                  <a:pt x="130" y="297"/>
                  <a:pt x="273" y="15"/>
                  <a:pt x="401" y="23"/>
                </a:cubicBezTo>
                <a:cubicBezTo>
                  <a:pt x="529" y="31"/>
                  <a:pt x="697" y="407"/>
                  <a:pt x="833" y="407"/>
                </a:cubicBezTo>
                <a:cubicBezTo>
                  <a:pt x="969" y="407"/>
                  <a:pt x="1072" y="46"/>
                  <a:pt x="1217" y="23"/>
                </a:cubicBezTo>
                <a:cubicBezTo>
                  <a:pt x="1362" y="0"/>
                  <a:pt x="1549" y="262"/>
                  <a:pt x="1703" y="271"/>
                </a:cubicBezTo>
                <a:cubicBezTo>
                  <a:pt x="1857" y="280"/>
                  <a:pt x="2050" y="119"/>
                  <a:pt x="2141" y="79"/>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1017927" name="Line 71"/>
          <p:cNvSpPr>
            <a:spLocks noChangeShapeType="1"/>
          </p:cNvSpPr>
          <p:nvPr/>
        </p:nvSpPr>
        <p:spPr bwMode="auto">
          <a:xfrm>
            <a:off x="4724400" y="1676400"/>
            <a:ext cx="0" cy="4724400"/>
          </a:xfrm>
          <a:prstGeom prst="line">
            <a:avLst/>
          </a:prstGeom>
          <a:noFill/>
          <a:ln w="28575">
            <a:solidFill>
              <a:schemeClr val="accent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1017928" name="Rectangle 72"/>
          <p:cNvSpPr>
            <a:spLocks noChangeArrowheads="1"/>
          </p:cNvSpPr>
          <p:nvPr/>
        </p:nvSpPr>
        <p:spPr bwMode="auto">
          <a:xfrm>
            <a:off x="4800600" y="1830387"/>
            <a:ext cx="914400" cy="911225"/>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50000"/>
              </a:spcBef>
            </a:pPr>
            <a:r>
              <a:rPr lang="en-US" sz="5400" b="0" baseline="0" dirty="0">
                <a:solidFill>
                  <a:srgbClr val="FF0000"/>
                </a:solidFill>
                <a:latin typeface="Wingdings" charset="0"/>
              </a:rPr>
              <a:t></a:t>
            </a:r>
          </a:p>
        </p:txBody>
      </p:sp>
      <p:sp>
        <p:nvSpPr>
          <p:cNvPr id="1017929" name="Rectangle 73"/>
          <p:cNvSpPr>
            <a:spLocks noChangeArrowheads="1"/>
          </p:cNvSpPr>
          <p:nvPr/>
        </p:nvSpPr>
        <p:spPr bwMode="auto">
          <a:xfrm>
            <a:off x="0" y="6510338"/>
            <a:ext cx="78549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spcBef>
                <a:spcPct val="20000"/>
              </a:spcBef>
              <a:buClr>
                <a:schemeClr val="folHlink"/>
              </a:buClr>
              <a:buSzPct val="60000"/>
            </a:pPr>
            <a:r>
              <a:rPr lang="en-US" sz="1600" b="0" baseline="0" dirty="0">
                <a:solidFill>
                  <a:schemeClr val="tx1"/>
                </a:solidFill>
              </a:rPr>
              <a:t>Slide from: Statistics for Managers Using Microsoft® Excel  4th Edition, 2004 Prentice-Hall</a:t>
            </a:r>
          </a:p>
        </p:txBody>
      </p:sp>
    </p:spTree>
    <p:extLst>
      <p:ext uri="{BB962C8B-B14F-4D97-AF65-F5344CB8AC3E}">
        <p14:creationId xmlns:p14="http://schemas.microsoft.com/office/powerpoint/2010/main" val="46344733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descr="Fig 15-8.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4132" y="3035300"/>
            <a:ext cx="5006975"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The effect of outliers</a:t>
            </a:r>
            <a:endParaRPr lang="en-US" dirty="0"/>
          </a:p>
        </p:txBody>
      </p:sp>
      <p:sp>
        <p:nvSpPr>
          <p:cNvPr id="3" name="Content Placeholder 2"/>
          <p:cNvSpPr>
            <a:spLocks noGrp="1"/>
          </p:cNvSpPr>
          <p:nvPr>
            <p:ph idx="1"/>
          </p:nvPr>
        </p:nvSpPr>
        <p:spPr/>
        <p:txBody>
          <a:bodyPr/>
          <a:lstStyle/>
          <a:p>
            <a:pPr marL="0" indent="0">
              <a:buNone/>
              <a:defRPr/>
            </a:pPr>
            <a:r>
              <a:rPr lang="en-US" dirty="0" smtClean="0">
                <a:solidFill>
                  <a:srgbClr val="000000"/>
                </a:solidFill>
              </a:rPr>
              <a:t>One outlier changed </a:t>
            </a:r>
            <a:r>
              <a:rPr lang="en-US" dirty="0">
                <a:solidFill>
                  <a:srgbClr val="000000"/>
                </a:solidFill>
              </a:rPr>
              <a:t>the correlation from </a:t>
            </a:r>
            <a:r>
              <a:rPr lang="en-US" dirty="0" smtClean="0">
                <a:solidFill>
                  <a:srgbClr val="000000"/>
                </a:solidFill>
              </a:rPr>
              <a:t>-0.14 to 0.39!</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6499874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Pearson Correlation </a:t>
            </a:r>
            <a:r>
              <a:rPr lang="en-US" dirty="0"/>
              <a:t>Coefficient</a:t>
            </a:r>
          </a:p>
        </p:txBody>
      </p:sp>
      <p:sp>
        <p:nvSpPr>
          <p:cNvPr id="11267" name="Rectangle 3"/>
          <p:cNvSpPr>
            <a:spLocks noGrp="1" noChangeArrowheads="1"/>
          </p:cNvSpPr>
          <p:nvPr>
            <p:ph type="body" idx="1"/>
          </p:nvPr>
        </p:nvSpPr>
        <p:spPr>
          <a:xfrm>
            <a:off x="990600" y="1752600"/>
            <a:ext cx="7467600" cy="4114800"/>
          </a:xfrm>
        </p:spPr>
        <p:txBody>
          <a:bodyPr/>
          <a:lstStyle/>
          <a:p>
            <a:pPr marL="0" indent="0" defTabSz="852488">
              <a:buNone/>
            </a:pPr>
            <a:r>
              <a:rPr lang="en-US" dirty="0"/>
              <a:t>The </a:t>
            </a:r>
            <a:r>
              <a:rPr lang="en-US" i="1" dirty="0">
                <a:solidFill>
                  <a:schemeClr val="folHlink"/>
                </a:solidFill>
              </a:rPr>
              <a:t>population correlation coefficient  </a:t>
            </a:r>
            <a:r>
              <a:rPr lang="el-GR" dirty="0">
                <a:solidFill>
                  <a:schemeClr val="folHlink"/>
                </a:solidFill>
                <a:cs typeface="Arial" charset="0"/>
              </a:rPr>
              <a:t>ρ</a:t>
            </a:r>
            <a:r>
              <a:rPr lang="en-US" dirty="0"/>
              <a:t>  (rho) measures the strength of the association between the variables</a:t>
            </a:r>
          </a:p>
          <a:p>
            <a:pPr marL="320675" indent="-320675" defTabSz="852488"/>
            <a:endParaRPr lang="en-US" sz="1200" dirty="0"/>
          </a:p>
          <a:p>
            <a:pPr marL="0" indent="0" defTabSz="852488">
              <a:buNone/>
            </a:pPr>
            <a:r>
              <a:rPr lang="en-US" dirty="0"/>
              <a:t>The </a:t>
            </a:r>
            <a:r>
              <a:rPr lang="en-US" i="1" dirty="0">
                <a:solidFill>
                  <a:schemeClr val="folHlink"/>
                </a:solidFill>
              </a:rPr>
              <a:t>sample correlation coefficient  </a:t>
            </a:r>
            <a:r>
              <a:rPr lang="en-US" dirty="0">
                <a:solidFill>
                  <a:schemeClr val="folHlink"/>
                </a:solidFill>
              </a:rPr>
              <a:t>r</a:t>
            </a:r>
            <a:r>
              <a:rPr lang="en-US" dirty="0"/>
              <a:t>  is an estimate of  </a:t>
            </a:r>
            <a:r>
              <a:rPr lang="el-GR" dirty="0">
                <a:cs typeface="Arial" charset="0"/>
              </a:rPr>
              <a:t>ρ</a:t>
            </a:r>
            <a:r>
              <a:rPr lang="en-US" dirty="0"/>
              <a:t>  and is used to measure the strength of the </a:t>
            </a:r>
            <a:r>
              <a:rPr lang="en-US" i="1" dirty="0"/>
              <a:t>linear relationship </a:t>
            </a:r>
            <a:r>
              <a:rPr lang="en-US" dirty="0"/>
              <a:t>in the sample </a:t>
            </a:r>
            <a:r>
              <a:rPr lang="en-US" dirty="0" smtClean="0"/>
              <a:t>observations</a:t>
            </a:r>
          </a:p>
          <a:p>
            <a:pPr marL="320675" indent="-320675" defTabSz="852488"/>
            <a:endParaRPr lang="en-US" dirty="0"/>
          </a:p>
        </p:txBody>
      </p:sp>
      <p:sp>
        <p:nvSpPr>
          <p:cNvPr id="11268" name="Text Box 4"/>
          <p:cNvSpPr txBox="1">
            <a:spLocks noChangeArrowheads="1"/>
          </p:cNvSpPr>
          <p:nvPr/>
        </p:nvSpPr>
        <p:spPr bwMode="auto">
          <a:xfrm>
            <a:off x="7467600" y="1219200"/>
            <a:ext cx="147478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tx2"/>
                </a:solidFill>
                <a:latin typeface="Tahoma" charset="0"/>
              </a:rPr>
              <a:t>(continued)</a:t>
            </a:r>
          </a:p>
        </p:txBody>
      </p:sp>
      <p:sp>
        <p:nvSpPr>
          <p:cNvPr id="5" name="Rectangle 4"/>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7230448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Features of  </a:t>
            </a:r>
            <a:r>
              <a:rPr lang="el-GR">
                <a:cs typeface="Arial" charset="0"/>
              </a:rPr>
              <a:t>ρ</a:t>
            </a:r>
            <a:r>
              <a:rPr lang="en-US">
                <a:latin typeface="Symbol" charset="0"/>
              </a:rPr>
              <a:t>  </a:t>
            </a:r>
            <a:r>
              <a:rPr lang="en-US"/>
              <a:t>and  r</a:t>
            </a:r>
          </a:p>
        </p:txBody>
      </p:sp>
      <p:sp>
        <p:nvSpPr>
          <p:cNvPr id="12291" name="Rectangle 3"/>
          <p:cNvSpPr>
            <a:spLocks noGrp="1" noChangeArrowheads="1"/>
          </p:cNvSpPr>
          <p:nvPr>
            <p:ph type="body" idx="1"/>
          </p:nvPr>
        </p:nvSpPr>
        <p:spPr>
          <a:xfrm>
            <a:off x="990600" y="1676400"/>
            <a:ext cx="7772400" cy="4114800"/>
          </a:xfrm>
        </p:spPr>
        <p:txBody>
          <a:bodyPr/>
          <a:lstStyle/>
          <a:p>
            <a:r>
              <a:rPr lang="en-US" dirty="0"/>
              <a:t>Unit free</a:t>
            </a:r>
          </a:p>
          <a:p>
            <a:r>
              <a:rPr lang="en-US" dirty="0"/>
              <a:t>Range between -1 and 1</a:t>
            </a:r>
          </a:p>
          <a:p>
            <a:r>
              <a:rPr lang="en-US" dirty="0" smtClean="0"/>
              <a:t>The </a:t>
            </a:r>
            <a:r>
              <a:rPr lang="en-US" dirty="0"/>
              <a:t>closer to 0, the weaker the linear </a:t>
            </a:r>
            <a:r>
              <a:rPr lang="en-US" dirty="0" smtClean="0"/>
              <a:t>relationship</a:t>
            </a:r>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1511150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90600" y="533400"/>
            <a:ext cx="7793038" cy="762000"/>
          </a:xfrm>
        </p:spPr>
        <p:txBody>
          <a:bodyPr/>
          <a:lstStyle/>
          <a:p>
            <a:pPr defTabSz="852488">
              <a:lnSpc>
                <a:spcPct val="90000"/>
              </a:lnSpc>
            </a:pPr>
            <a:r>
              <a:rPr lang="en-US" sz="4000" dirty="0"/>
              <a:t>Calculating </a:t>
            </a:r>
            <a:r>
              <a:rPr lang="en-US" sz="4000" dirty="0" smtClean="0"/>
              <a:t>the Pearson </a:t>
            </a:r>
            <a:r>
              <a:rPr lang="en-US" sz="4000" dirty="0"/>
              <a:t/>
            </a:r>
            <a:br>
              <a:rPr lang="en-US" sz="4000" dirty="0"/>
            </a:br>
            <a:r>
              <a:rPr lang="en-US" sz="4000" dirty="0"/>
              <a:t>Correlation Coefficient</a:t>
            </a:r>
          </a:p>
        </p:txBody>
      </p:sp>
      <p:graphicFrame>
        <p:nvGraphicFramePr>
          <p:cNvPr id="14339" name="Object 3"/>
          <p:cNvGraphicFramePr>
            <a:graphicFrameLocks noChangeAspect="1"/>
          </p:cNvGraphicFramePr>
          <p:nvPr>
            <p:extLst>
              <p:ext uri="{D42A27DB-BD31-4B8C-83A1-F6EECF244321}">
                <p14:modId xmlns:p14="http://schemas.microsoft.com/office/powerpoint/2010/main" val="4089379603"/>
              </p:ext>
            </p:extLst>
          </p:nvPr>
        </p:nvGraphicFramePr>
        <p:xfrm>
          <a:off x="3581400" y="2133600"/>
          <a:ext cx="4191000" cy="1179513"/>
        </p:xfrm>
        <a:graphic>
          <a:graphicData uri="http://schemas.openxmlformats.org/presentationml/2006/ole">
            <mc:AlternateContent xmlns:mc="http://schemas.openxmlformats.org/markup-compatibility/2006">
              <mc:Choice xmlns:v="urn:schemas-microsoft-com:vml" Requires="v">
                <p:oleObj spid="_x0000_s319733" name="Equation" r:id="rId3" imgW="1892160" imgH="533160" progId="Equation.3">
                  <p:embed/>
                </p:oleObj>
              </mc:Choice>
              <mc:Fallback>
                <p:oleObj name="Equation" r:id="rId3" imgW="189216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133600"/>
                        <a:ext cx="4191000" cy="1179513"/>
                      </a:xfrm>
                      <a:prstGeom prst="rect">
                        <a:avLst/>
                      </a:prstGeom>
                      <a:noFill/>
                      <a:ln w="9525">
                        <a:noFill/>
                        <a:miter lim="800000"/>
                        <a:headEnd/>
                        <a:tailEnd/>
                      </a:ln>
                      <a:effectLst/>
                    </p:spPr>
                  </p:pic>
                </p:oleObj>
              </mc:Fallback>
            </mc:AlternateContent>
          </a:graphicData>
        </a:graphic>
      </p:graphicFrame>
      <p:sp>
        <p:nvSpPr>
          <p:cNvPr id="14340" name="Rectangle 4"/>
          <p:cNvSpPr>
            <a:spLocks noChangeArrowheads="1"/>
          </p:cNvSpPr>
          <p:nvPr/>
        </p:nvSpPr>
        <p:spPr bwMode="auto">
          <a:xfrm>
            <a:off x="838200" y="5029200"/>
            <a:ext cx="5105400"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where:</a:t>
            </a:r>
          </a:p>
          <a:p>
            <a:r>
              <a:rPr lang="en-US" dirty="0"/>
              <a:t>	r = Sample correlation coefficient</a:t>
            </a:r>
          </a:p>
          <a:p>
            <a:r>
              <a:rPr lang="en-US" dirty="0"/>
              <a:t>	n = Sample size</a:t>
            </a:r>
          </a:p>
          <a:p>
            <a:r>
              <a:rPr lang="en-US" dirty="0"/>
              <a:t>	x = Value of the independent variable</a:t>
            </a:r>
          </a:p>
          <a:p>
            <a:r>
              <a:rPr lang="en-US" dirty="0"/>
              <a:t>	y = Value of the dependent variable</a:t>
            </a:r>
          </a:p>
        </p:txBody>
      </p:sp>
      <p:graphicFrame>
        <p:nvGraphicFramePr>
          <p:cNvPr id="14341" name="Object 5"/>
          <p:cNvGraphicFramePr>
            <a:graphicFrameLocks noChangeAspect="1"/>
          </p:cNvGraphicFramePr>
          <p:nvPr>
            <p:extLst>
              <p:ext uri="{D42A27DB-BD31-4B8C-83A1-F6EECF244321}">
                <p14:modId xmlns:p14="http://schemas.microsoft.com/office/powerpoint/2010/main" val="542464787"/>
              </p:ext>
            </p:extLst>
          </p:nvPr>
        </p:nvGraphicFramePr>
        <p:xfrm>
          <a:off x="3048000" y="3962400"/>
          <a:ext cx="5183188" cy="1004888"/>
        </p:xfrm>
        <a:graphic>
          <a:graphicData uri="http://schemas.openxmlformats.org/presentationml/2006/ole">
            <mc:AlternateContent xmlns:mc="http://schemas.openxmlformats.org/markup-compatibility/2006">
              <mc:Choice xmlns:v="urn:schemas-microsoft-com:vml" Requires="v">
                <p:oleObj spid="_x0000_s319734" name="Equation" r:id="rId5" imgW="2743200" imgH="533160" progId="Equation.3">
                  <p:embed/>
                </p:oleObj>
              </mc:Choice>
              <mc:Fallback>
                <p:oleObj name="Equation" r:id="rId5" imgW="2743200" imgH="533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962400"/>
                        <a:ext cx="5183188" cy="1004888"/>
                      </a:xfrm>
                      <a:prstGeom prst="rect">
                        <a:avLst/>
                      </a:prstGeom>
                      <a:solidFill>
                        <a:srgbClr val="FFFFFF"/>
                      </a:solidFill>
                      <a:ln w="9525">
                        <a:solidFill>
                          <a:srgbClr val="FFFFFF"/>
                        </a:solidFill>
                        <a:miter lim="800000"/>
                        <a:headEnd/>
                        <a:tailEnd/>
                      </a:ln>
                      <a:effectLst/>
                    </p:spPr>
                  </p:pic>
                </p:oleObj>
              </mc:Fallback>
            </mc:AlternateContent>
          </a:graphicData>
        </a:graphic>
      </p:graphicFrame>
      <p:sp>
        <p:nvSpPr>
          <p:cNvPr id="14342" name="Rectangle 6"/>
          <p:cNvSpPr>
            <a:spLocks noChangeArrowheads="1"/>
          </p:cNvSpPr>
          <p:nvPr/>
        </p:nvSpPr>
        <p:spPr bwMode="auto">
          <a:xfrm>
            <a:off x="1143000" y="1524000"/>
            <a:ext cx="457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400" dirty="0">
                <a:solidFill>
                  <a:schemeClr val="folHlink"/>
                </a:solidFill>
              </a:rPr>
              <a:t>Sample correlation coefficient:</a:t>
            </a:r>
            <a:endParaRPr kumimoji="1" lang="en-US" sz="2400" b="1" dirty="0"/>
          </a:p>
        </p:txBody>
      </p:sp>
      <p:sp>
        <p:nvSpPr>
          <p:cNvPr id="14343" name="Rectangle 7"/>
          <p:cNvSpPr>
            <a:spLocks noChangeArrowheads="1"/>
          </p:cNvSpPr>
          <p:nvPr/>
        </p:nvSpPr>
        <p:spPr bwMode="auto">
          <a:xfrm>
            <a:off x="1219200" y="3505200"/>
            <a:ext cx="32766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kumimoji="1" lang="en-US" sz="2000"/>
              <a:t>or the algebraic equivalent:</a:t>
            </a:r>
          </a:p>
        </p:txBody>
      </p:sp>
      <p:sp>
        <p:nvSpPr>
          <p:cNvPr id="8" name="Rectangle 7"/>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3223356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correlation</a:t>
            </a:r>
            <a:endParaRPr lang="en-US" dirty="0"/>
          </a:p>
        </p:txBody>
      </p:sp>
      <p:sp>
        <p:nvSpPr>
          <p:cNvPr id="5" name="Content Placeholder 4"/>
          <p:cNvSpPr>
            <a:spLocks noGrp="1"/>
          </p:cNvSpPr>
          <p:nvPr>
            <p:ph idx="1"/>
          </p:nvPr>
        </p:nvSpPr>
        <p:spPr/>
        <p:txBody>
          <a:bodyPr/>
          <a:lstStyle/>
          <a:p>
            <a:r>
              <a:rPr lang="en-US" dirty="0" smtClean="0"/>
              <a:t>Cups of coffee (X) vs. correct test answers (Y)</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195657835"/>
              </p:ext>
            </p:extLst>
          </p:nvPr>
        </p:nvGraphicFramePr>
        <p:xfrm>
          <a:off x="609598" y="2565397"/>
          <a:ext cx="2573868" cy="2565402"/>
        </p:xfrm>
        <a:graphic>
          <a:graphicData uri="http://schemas.openxmlformats.org/drawingml/2006/table">
            <a:tbl>
              <a:tblPr firstRow="1" bandRow="1">
                <a:tableStyleId>{5940675A-B579-460E-94D1-54222C63F5DA}</a:tableStyleId>
              </a:tblPr>
              <a:tblGrid>
                <a:gridCol w="1286934"/>
                <a:gridCol w="1286934"/>
              </a:tblGrid>
              <a:tr h="427567">
                <a:tc>
                  <a:txBody>
                    <a:bodyPr/>
                    <a:lstStyle/>
                    <a:p>
                      <a:r>
                        <a:rPr lang="en-US" dirty="0" smtClean="0"/>
                        <a:t>X</a:t>
                      </a:r>
                      <a:endParaRPr lang="en-US" dirty="0"/>
                    </a:p>
                  </a:txBody>
                  <a:tcPr/>
                </a:tc>
                <a:tc>
                  <a:txBody>
                    <a:bodyPr/>
                    <a:lstStyle/>
                    <a:p>
                      <a:r>
                        <a:rPr lang="en-US" dirty="0" smtClean="0"/>
                        <a:t>Y</a:t>
                      </a:r>
                      <a:endParaRPr lang="en-US" dirty="0"/>
                    </a:p>
                  </a:txBody>
                  <a:tcPr/>
                </a:tc>
              </a:tr>
              <a:tr h="427567">
                <a:tc>
                  <a:txBody>
                    <a:bodyPr/>
                    <a:lstStyle/>
                    <a:p>
                      <a:r>
                        <a:rPr lang="en-US" dirty="0" smtClean="0"/>
                        <a:t>0</a:t>
                      </a:r>
                      <a:endParaRPr lang="en-US" dirty="0"/>
                    </a:p>
                  </a:txBody>
                  <a:tcPr/>
                </a:tc>
                <a:tc>
                  <a:txBody>
                    <a:bodyPr/>
                    <a:lstStyle/>
                    <a:p>
                      <a:r>
                        <a:rPr lang="en-US" dirty="0" smtClean="0"/>
                        <a:t>1</a:t>
                      </a:r>
                      <a:endParaRPr lang="en-US" dirty="0"/>
                    </a:p>
                  </a:txBody>
                  <a:tcPr/>
                </a:tc>
              </a:tr>
              <a:tr h="427567">
                <a:tc>
                  <a:txBody>
                    <a:bodyPr/>
                    <a:lstStyle/>
                    <a:p>
                      <a:r>
                        <a:rPr lang="en-US" dirty="0" smtClean="0"/>
                        <a:t>1</a:t>
                      </a:r>
                      <a:endParaRPr lang="en-US" dirty="0"/>
                    </a:p>
                  </a:txBody>
                  <a:tcPr/>
                </a:tc>
                <a:tc>
                  <a:txBody>
                    <a:bodyPr/>
                    <a:lstStyle/>
                    <a:p>
                      <a:r>
                        <a:rPr lang="en-US" dirty="0" smtClean="0"/>
                        <a:t>1</a:t>
                      </a:r>
                      <a:endParaRPr lang="en-US" dirty="0"/>
                    </a:p>
                  </a:txBody>
                  <a:tcPr/>
                </a:tc>
              </a:tr>
              <a:tr h="427567">
                <a:tc>
                  <a:txBody>
                    <a:bodyPr/>
                    <a:lstStyle/>
                    <a:p>
                      <a:r>
                        <a:rPr lang="en-US" dirty="0" smtClean="0"/>
                        <a:t>3</a:t>
                      </a:r>
                      <a:endParaRPr lang="en-US" dirty="0"/>
                    </a:p>
                  </a:txBody>
                  <a:tcPr/>
                </a:tc>
                <a:tc>
                  <a:txBody>
                    <a:bodyPr/>
                    <a:lstStyle/>
                    <a:p>
                      <a:r>
                        <a:rPr lang="en-US" dirty="0" smtClean="0"/>
                        <a:t>3</a:t>
                      </a:r>
                      <a:endParaRPr lang="en-US" dirty="0"/>
                    </a:p>
                  </a:txBody>
                  <a:tcPr/>
                </a:tc>
              </a:tr>
              <a:tr h="427567">
                <a:tc>
                  <a:txBody>
                    <a:bodyPr/>
                    <a:lstStyle/>
                    <a:p>
                      <a:r>
                        <a:rPr lang="en-US" dirty="0" smtClean="0"/>
                        <a:t>4</a:t>
                      </a:r>
                      <a:endParaRPr lang="en-US" dirty="0"/>
                    </a:p>
                  </a:txBody>
                  <a:tcPr/>
                </a:tc>
                <a:tc>
                  <a:txBody>
                    <a:bodyPr/>
                    <a:lstStyle/>
                    <a:p>
                      <a:r>
                        <a:rPr lang="en-US" dirty="0" smtClean="0"/>
                        <a:t>5</a:t>
                      </a:r>
                      <a:endParaRPr lang="en-US" dirty="0"/>
                    </a:p>
                  </a:txBody>
                  <a:tcPr/>
                </a:tc>
              </a:tr>
              <a:tr h="427567">
                <a:tc>
                  <a:txBody>
                    <a:bodyPr/>
                    <a:lstStyle/>
                    <a:p>
                      <a:r>
                        <a:rPr lang="en-US" dirty="0" smtClean="0"/>
                        <a:t>5</a:t>
                      </a:r>
                      <a:endParaRPr lang="en-US" dirty="0"/>
                    </a:p>
                  </a:txBody>
                  <a:tcPr/>
                </a:tc>
                <a:tc>
                  <a:txBody>
                    <a:bodyPr/>
                    <a:lstStyle/>
                    <a:p>
                      <a:r>
                        <a:rPr lang="en-US" dirty="0" smtClean="0"/>
                        <a:t>5</a:t>
                      </a:r>
                      <a:endParaRPr lang="en-US" dirty="0"/>
                    </a:p>
                  </a:txBody>
                  <a:tcPr/>
                </a:tc>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81181054"/>
              </p:ext>
            </p:extLst>
          </p:nvPr>
        </p:nvGraphicFramePr>
        <p:xfrm>
          <a:off x="1981200" y="5420370"/>
          <a:ext cx="6705600" cy="1087671"/>
        </p:xfrm>
        <a:graphic>
          <a:graphicData uri="http://schemas.openxmlformats.org/presentationml/2006/ole">
            <mc:AlternateContent xmlns:mc="http://schemas.openxmlformats.org/markup-compatibility/2006">
              <mc:Choice xmlns:v="urn:schemas-microsoft-com:vml" Requires="v">
                <p:oleObj spid="_x0000_s320757" name="Equation" r:id="rId4" imgW="2425700" imgH="393700" progId="Equation.3">
                  <p:embed/>
                </p:oleObj>
              </mc:Choice>
              <mc:Fallback>
                <p:oleObj name="Equation" r:id="rId4" imgW="2425700" imgH="393700" progId="Equation.3">
                  <p:embed/>
                  <p:pic>
                    <p:nvPicPr>
                      <p:cNvPr id="0" name=""/>
                      <p:cNvPicPr/>
                      <p:nvPr/>
                    </p:nvPicPr>
                    <p:blipFill>
                      <a:blip r:embed="rId5"/>
                      <a:stretch>
                        <a:fillRect/>
                      </a:stretch>
                    </p:blipFill>
                    <p:spPr>
                      <a:xfrm>
                        <a:off x="1981200" y="5420370"/>
                        <a:ext cx="6705600" cy="1087671"/>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19600294"/>
              </p:ext>
            </p:extLst>
          </p:nvPr>
        </p:nvGraphicFramePr>
        <p:xfrm>
          <a:off x="4130675" y="2565397"/>
          <a:ext cx="4014046" cy="1009823"/>
        </p:xfrm>
        <a:graphic>
          <a:graphicData uri="http://schemas.openxmlformats.org/presentationml/2006/ole">
            <mc:AlternateContent xmlns:mc="http://schemas.openxmlformats.org/markup-compatibility/2006">
              <mc:Choice xmlns:v="urn:schemas-microsoft-com:vml" Requires="v">
                <p:oleObj spid="_x0000_s320758" name="Equation" r:id="rId6" imgW="2019300" imgH="508000" progId="Equation.3">
                  <p:embed/>
                </p:oleObj>
              </mc:Choice>
              <mc:Fallback>
                <p:oleObj name="Equation" r:id="rId6" imgW="2019300" imgH="508000" progId="Equation.3">
                  <p:embed/>
                  <p:pic>
                    <p:nvPicPr>
                      <p:cNvPr id="0" name=""/>
                      <p:cNvPicPr/>
                      <p:nvPr/>
                    </p:nvPicPr>
                    <p:blipFill>
                      <a:blip r:embed="rId7"/>
                      <a:stretch>
                        <a:fillRect/>
                      </a:stretch>
                    </p:blipFill>
                    <p:spPr>
                      <a:xfrm>
                        <a:off x="4130675" y="2565397"/>
                        <a:ext cx="4014046" cy="1009823"/>
                      </a:xfrm>
                      <a:prstGeom prst="rect">
                        <a:avLst/>
                      </a:prstGeom>
                    </p:spPr>
                  </p:pic>
                </p:oleObj>
              </mc:Fallback>
            </mc:AlternateContent>
          </a:graphicData>
        </a:graphic>
      </p:graphicFrame>
    </p:spTree>
    <p:extLst>
      <p:ext uri="{BB962C8B-B14F-4D97-AF65-F5344CB8AC3E}">
        <p14:creationId xmlns:p14="http://schemas.microsoft.com/office/powerpoint/2010/main" val="2989083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Correlation is not Causation</a:t>
            </a:r>
            <a:endParaRPr lang="en-US" dirty="0"/>
          </a:p>
        </p:txBody>
      </p:sp>
      <p:sp>
        <p:nvSpPr>
          <p:cNvPr id="51203" name="Rectangle 3"/>
          <p:cNvSpPr>
            <a:spLocks noGrp="1" noChangeArrowheads="1"/>
          </p:cNvSpPr>
          <p:nvPr>
            <p:ph type="body" idx="1"/>
          </p:nvPr>
        </p:nvSpPr>
        <p:spPr/>
        <p:txBody>
          <a:bodyPr/>
          <a:lstStyle/>
          <a:p>
            <a:pPr marL="0" indent="0">
              <a:buNone/>
            </a:pPr>
            <a:r>
              <a:rPr lang="en-US" dirty="0" smtClean="0"/>
              <a:t>There is a 0.91 correlation between ice cream consumption and drowning deaths.</a:t>
            </a:r>
          </a:p>
          <a:p>
            <a:pPr lvl="2"/>
            <a:r>
              <a:rPr lang="en-US" dirty="0" smtClean="0"/>
              <a:t>Does eating ice cream cause drowning?  </a:t>
            </a:r>
          </a:p>
          <a:p>
            <a:pPr lvl="2"/>
            <a:r>
              <a:rPr lang="en-US" dirty="0" smtClean="0"/>
              <a:t>Does grief cause us to eat more ice cream?</a:t>
            </a:r>
          </a:p>
        </p:txBody>
      </p:sp>
      <p:sp>
        <p:nvSpPr>
          <p:cNvPr id="4" name="Rectangle 3"/>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09244409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rcRect l="-19871" r="-19871"/>
          <a:stretch>
            <a:fillRect/>
          </a:stretch>
        </p:blipFill>
        <p:spPr/>
      </p:pic>
      <p:sp>
        <p:nvSpPr>
          <p:cNvPr id="3" name="Rectangle 2"/>
          <p:cNvSpPr/>
          <p:nvPr/>
        </p:nvSpPr>
        <p:spPr>
          <a:xfrm>
            <a:off x="971550" y="6334780"/>
            <a:ext cx="7715250" cy="523220"/>
          </a:xfrm>
          <a:prstGeom prst="rect">
            <a:avLst/>
          </a:prstGeom>
        </p:spPr>
        <p:txBody>
          <a:bodyPr wrap="square">
            <a:spAutoFit/>
          </a:bodyPr>
          <a:lstStyle/>
          <a:p>
            <a:r>
              <a:rPr lang="en-US" sz="1400" dirty="0" err="1"/>
              <a:t>Leibovici</a:t>
            </a:r>
            <a:r>
              <a:rPr lang="en-US" sz="1400" dirty="0"/>
              <a:t>, L. (2001). Effects of remote, retroactive intercessory prayer on outcomes in patients with bloodstream infection: </a:t>
            </a:r>
            <a:r>
              <a:rPr lang="en-US" sz="1400" dirty="0" err="1"/>
              <a:t>Randomised</a:t>
            </a:r>
            <a:r>
              <a:rPr lang="en-US" sz="1400" dirty="0"/>
              <a:t> controlled trial. </a:t>
            </a:r>
            <a:r>
              <a:rPr lang="en-US" sz="1400" i="1" dirty="0" err="1"/>
              <a:t>Bmj</a:t>
            </a:r>
            <a:r>
              <a:rPr lang="en-US" sz="1400" dirty="0"/>
              <a:t>, </a:t>
            </a:r>
            <a:r>
              <a:rPr lang="en-US" sz="1400" i="1" dirty="0"/>
              <a:t>323</a:t>
            </a:r>
            <a:r>
              <a:rPr lang="en-US" sz="1400" dirty="0"/>
              <a:t>(7327), 1450-1451. </a:t>
            </a:r>
          </a:p>
        </p:txBody>
      </p:sp>
    </p:spTree>
    <p:extLst>
      <p:ext uri="{BB962C8B-B14F-4D97-AF65-F5344CB8AC3E}">
        <p14:creationId xmlns:p14="http://schemas.microsoft.com/office/powerpoint/2010/main" val="11486405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without causation (1)</a:t>
            </a:r>
            <a:endParaRPr lang="en-US" dirty="0"/>
          </a:p>
        </p:txBody>
      </p:sp>
      <p:pic>
        <p:nvPicPr>
          <p:cNvPr id="4" name="Content Placeholder 3"/>
          <p:cNvPicPr>
            <a:picLocks noGrp="1" noChangeAspect="1"/>
          </p:cNvPicPr>
          <p:nvPr>
            <p:ph idx="1"/>
          </p:nvPr>
        </p:nvPicPr>
        <p:blipFill>
          <a:blip r:embed="rId3"/>
          <a:srcRect l="-15118" r="-15118"/>
          <a:stretch>
            <a:fillRect/>
          </a:stretch>
        </p:blipFill>
        <p:spPr/>
      </p:pic>
      <p:sp>
        <p:nvSpPr>
          <p:cNvPr id="3" name="TextBox 2"/>
          <p:cNvSpPr txBox="1"/>
          <p:nvPr/>
        </p:nvSpPr>
        <p:spPr>
          <a:xfrm>
            <a:off x="3209118" y="6301942"/>
            <a:ext cx="3004812" cy="369332"/>
          </a:xfrm>
          <a:prstGeom prst="rect">
            <a:avLst/>
          </a:prstGeom>
          <a:noFill/>
        </p:spPr>
        <p:txBody>
          <a:bodyPr wrap="none" rtlCol="0">
            <a:spAutoFit/>
          </a:bodyPr>
          <a:lstStyle/>
          <a:p>
            <a:r>
              <a:rPr lang="en-US" dirty="0"/>
              <a:t>http://</a:t>
            </a:r>
            <a:r>
              <a:rPr lang="en-US" dirty="0" err="1"/>
              <a:t>bama.ua.edu</a:t>
            </a:r>
            <a:r>
              <a:rPr lang="en-US" dirty="0"/>
              <a:t>/~</a:t>
            </a:r>
            <a:r>
              <a:rPr lang="en-US" dirty="0" err="1"/>
              <a:t>sprentic</a:t>
            </a:r>
            <a:endParaRPr lang="en-US" dirty="0"/>
          </a:p>
        </p:txBody>
      </p:sp>
    </p:spTree>
    <p:extLst>
      <p:ext uri="{BB962C8B-B14F-4D97-AF65-F5344CB8AC3E}">
        <p14:creationId xmlns:p14="http://schemas.microsoft.com/office/powerpoint/2010/main" val="23072290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without causation (1)</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648439"/>
            <a:ext cx="8229600" cy="3244361"/>
          </a:xfrm>
        </p:spPr>
      </p:pic>
    </p:spTree>
    <p:extLst>
      <p:ext uri="{BB962C8B-B14F-4D97-AF65-F5344CB8AC3E}">
        <p14:creationId xmlns:p14="http://schemas.microsoft.com/office/powerpoint/2010/main" val="18472355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x-none" dirty="0" smtClean="0"/>
              <a:t>Correlation != Causality</a:t>
            </a:r>
            <a:endParaRPr lang="en-US" dirty="0"/>
          </a:p>
        </p:txBody>
      </p:sp>
      <p:sp>
        <p:nvSpPr>
          <p:cNvPr id="12291" name="Rectangle 3"/>
          <p:cNvSpPr>
            <a:spLocks noGrp="1" noChangeArrowheads="1"/>
          </p:cNvSpPr>
          <p:nvPr>
            <p:ph type="body" idx="1"/>
          </p:nvPr>
        </p:nvSpPr>
        <p:spPr>
          <a:xfrm>
            <a:off x="990600" y="1676400"/>
            <a:ext cx="7772400" cy="4114800"/>
          </a:xfrm>
        </p:spPr>
        <p:txBody>
          <a:bodyPr/>
          <a:lstStyle/>
          <a:p>
            <a:endParaRPr lang="en-US" i="1" dirty="0"/>
          </a:p>
        </p:txBody>
      </p:sp>
      <p:sp>
        <p:nvSpPr>
          <p:cNvPr id="4" name="Rectangle 3"/>
          <p:cNvSpPr/>
          <p:nvPr/>
        </p:nvSpPr>
        <p:spPr>
          <a:xfrm>
            <a:off x="0" y="6506063"/>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pic>
        <p:nvPicPr>
          <p:cNvPr id="5" name="Content Placeholder 3"/>
          <p:cNvPicPr>
            <a:picLocks noChangeAspect="1"/>
          </p:cNvPicPr>
          <p:nvPr/>
        </p:nvPicPr>
        <p:blipFill>
          <a:blip r:embed="rId2"/>
          <a:srcRect t="-18225" b="-18225"/>
          <a:stretch>
            <a:fillRect/>
          </a:stretch>
        </p:blipFill>
        <p:spPr>
          <a:xfrm>
            <a:off x="990600" y="1300269"/>
            <a:ext cx="7772400" cy="4274521"/>
          </a:xfrm>
          <a:prstGeom prst="rect">
            <a:avLst/>
          </a:prstGeom>
        </p:spPr>
      </p:pic>
    </p:spTree>
    <p:extLst>
      <p:ext uri="{BB962C8B-B14F-4D97-AF65-F5344CB8AC3E}">
        <p14:creationId xmlns:p14="http://schemas.microsoft.com/office/powerpoint/2010/main" val="6799476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with some causation</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3"/>
          <a:srcRect l="-27065" r="-27065"/>
          <a:stretch>
            <a:fillRect/>
          </a:stretch>
        </p:blipFill>
        <p:spPr>
          <a:xfrm>
            <a:off x="549563" y="2775521"/>
            <a:ext cx="4547391" cy="2500890"/>
          </a:xfrm>
          <a:prstGeom prst="rect">
            <a:avLst/>
          </a:prstGeom>
        </p:spPr>
      </p:pic>
      <p:pic>
        <p:nvPicPr>
          <p:cNvPr id="5" name="Picture 4"/>
          <p:cNvPicPr>
            <a:picLocks noChangeAspect="1"/>
          </p:cNvPicPr>
          <p:nvPr/>
        </p:nvPicPr>
        <p:blipFill>
          <a:blip r:embed="rId4"/>
          <a:stretch>
            <a:fillRect/>
          </a:stretch>
        </p:blipFill>
        <p:spPr>
          <a:xfrm>
            <a:off x="5905500" y="2755966"/>
            <a:ext cx="2159000" cy="2540000"/>
          </a:xfrm>
          <a:prstGeom prst="rect">
            <a:avLst/>
          </a:prstGeom>
        </p:spPr>
      </p:pic>
    </p:spTree>
    <p:extLst>
      <p:ext uri="{BB962C8B-B14F-4D97-AF65-F5344CB8AC3E}">
        <p14:creationId xmlns:p14="http://schemas.microsoft.com/office/powerpoint/2010/main" val="1298080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Summary</a:t>
            </a:r>
            <a:endParaRPr lang="en-US" dirty="0"/>
          </a:p>
        </p:txBody>
      </p:sp>
      <p:sp>
        <p:nvSpPr>
          <p:cNvPr id="3" name="Content Placeholder 2"/>
          <p:cNvSpPr>
            <a:spLocks noGrp="1"/>
          </p:cNvSpPr>
          <p:nvPr>
            <p:ph idx="1"/>
          </p:nvPr>
        </p:nvSpPr>
        <p:spPr>
          <a:xfrm>
            <a:off x="1128942" y="1423820"/>
            <a:ext cx="7761058" cy="4379976"/>
          </a:xfrm>
        </p:spPr>
        <p:txBody>
          <a:bodyPr/>
          <a:lstStyle/>
          <a:p>
            <a:pPr marL="228600" lvl="1" indent="0">
              <a:buNone/>
            </a:pPr>
            <a:r>
              <a:rPr lang="en-US" dirty="0" smtClean="0"/>
              <a:t>Measures </a:t>
            </a:r>
            <a:r>
              <a:rPr lang="en-US" dirty="0"/>
              <a:t>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marL="228600" lvl="1" indent="0">
              <a:buNone/>
            </a:pPr>
            <a:r>
              <a:rPr lang="en-US" dirty="0" smtClean="0"/>
              <a:t>Limited in its applicability to normal, linearly related data with consistent scatter and no outliers</a:t>
            </a:r>
          </a:p>
          <a:p>
            <a:pPr marL="228600" lvl="1" indent="0">
              <a:buNone/>
            </a:pPr>
            <a:r>
              <a:rPr lang="en-US" dirty="0" smtClean="0"/>
              <a:t>Often mistaken for causation</a:t>
            </a:r>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32783333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causation?</a:t>
            </a:r>
            <a:endParaRPr lang="en-US" dirty="0"/>
          </a:p>
        </p:txBody>
      </p:sp>
      <p:sp>
        <p:nvSpPr>
          <p:cNvPr id="3" name="Content Placeholder 2"/>
          <p:cNvSpPr>
            <a:spLocks noGrp="1"/>
          </p:cNvSpPr>
          <p:nvPr>
            <p:ph idx="1"/>
          </p:nvPr>
        </p:nvSpPr>
        <p:spPr>
          <a:xfrm>
            <a:off x="1128942" y="1423820"/>
            <a:ext cx="7761058" cy="4379976"/>
          </a:xfrm>
        </p:spPr>
        <p:txBody>
          <a:bodyPr/>
          <a:lstStyle/>
          <a:p>
            <a:pPr marL="228600" lvl="1" indent="0">
              <a:buNone/>
            </a:pPr>
            <a:r>
              <a:rPr lang="en-US" dirty="0" smtClean="0"/>
              <a:t>Discuss with your neighbor.</a:t>
            </a: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684265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954132" y="310162"/>
            <a:ext cx="8189868" cy="990107"/>
          </a:xfrm>
        </p:spPr>
        <p:txBody>
          <a:bodyPr/>
          <a:lstStyle/>
          <a:p>
            <a:r>
              <a:rPr lang="en-US" dirty="0" smtClean="0"/>
              <a:t>How can we test these associations?</a:t>
            </a:r>
            <a:endParaRPr lang="en-US" dirty="0"/>
          </a:p>
        </p:txBody>
      </p:sp>
      <p:pic>
        <p:nvPicPr>
          <p:cNvPr id="53252" name="Picture 4" descr="Nolan_fig05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100" y="2286000"/>
            <a:ext cx="3006725" cy="338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3" name="Text Box 5"/>
          <p:cNvSpPr txBox="1">
            <a:spLocks noChangeArrowheads="1"/>
          </p:cNvSpPr>
          <p:nvPr/>
        </p:nvSpPr>
        <p:spPr bwMode="auto">
          <a:xfrm>
            <a:off x="5659773" y="2314357"/>
            <a:ext cx="3149600" cy="1815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spcBef>
                <a:spcPct val="50000"/>
              </a:spcBef>
            </a:pPr>
            <a:r>
              <a:rPr lang="en-US" sz="2800" dirty="0">
                <a:solidFill>
                  <a:srgbClr val="535353"/>
                </a:solidFill>
              </a:rPr>
              <a:t>Three Possible Causal Explanations for a Correlation</a:t>
            </a:r>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9067561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954132" y="310162"/>
            <a:ext cx="8189868" cy="990107"/>
          </a:xfrm>
        </p:spPr>
        <p:txBody>
          <a:bodyPr/>
          <a:lstStyle/>
          <a:p>
            <a:r>
              <a:rPr lang="en-US" dirty="0" smtClean="0"/>
              <a:t>How can we test these associations?</a:t>
            </a:r>
            <a:endParaRPr lang="en-US" dirty="0"/>
          </a:p>
        </p:txBody>
      </p:sp>
      <p:pic>
        <p:nvPicPr>
          <p:cNvPr id="53252" name="Picture 4" descr="Nolan_fig05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2286000"/>
            <a:ext cx="3006725" cy="338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3" name="Text Box 5"/>
          <p:cNvSpPr txBox="1">
            <a:spLocks noChangeArrowheads="1"/>
          </p:cNvSpPr>
          <p:nvPr/>
        </p:nvSpPr>
        <p:spPr bwMode="auto">
          <a:xfrm>
            <a:off x="5659773" y="2314357"/>
            <a:ext cx="3149600" cy="1815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ＭＳ Ｐゴシック"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spcBef>
                <a:spcPct val="50000"/>
              </a:spcBef>
            </a:pPr>
            <a:r>
              <a:rPr lang="en-US" sz="2800" dirty="0">
                <a:solidFill>
                  <a:srgbClr val="535353"/>
                </a:solidFill>
              </a:rPr>
              <a:t>Three Possible Causal Explanations for a Correlation</a:t>
            </a:r>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12396543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Summary</a:t>
            </a:r>
            <a:endParaRPr lang="en-US" dirty="0"/>
          </a:p>
        </p:txBody>
      </p:sp>
      <p:sp>
        <p:nvSpPr>
          <p:cNvPr id="3" name="Content Placeholder 2"/>
          <p:cNvSpPr>
            <a:spLocks noGrp="1"/>
          </p:cNvSpPr>
          <p:nvPr>
            <p:ph idx="1"/>
          </p:nvPr>
        </p:nvSpPr>
        <p:spPr>
          <a:xfrm>
            <a:off x="1128942" y="1423820"/>
            <a:ext cx="7761058" cy="4379976"/>
          </a:xfrm>
        </p:spPr>
        <p:txBody>
          <a:bodyPr/>
          <a:lstStyle/>
          <a:p>
            <a:pPr marL="228600" lvl="1" indent="0">
              <a:buNone/>
            </a:pPr>
            <a:r>
              <a:rPr lang="en-US" dirty="0" smtClean="0"/>
              <a:t>Measures </a:t>
            </a:r>
            <a:r>
              <a:rPr lang="en-US" dirty="0"/>
              <a:t>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marL="228600" lvl="1" indent="0">
              <a:buNone/>
            </a:pPr>
            <a:r>
              <a:rPr lang="en-US" dirty="0" smtClean="0"/>
              <a:t>Limited in its applicability to normal, linearly related data with consistent scatter and no outliers</a:t>
            </a:r>
          </a:p>
          <a:p>
            <a:pPr marL="228600" lvl="1" indent="0">
              <a:buNone/>
            </a:pPr>
            <a:r>
              <a:rPr lang="en-US" dirty="0" smtClean="0"/>
              <a:t>Often mistaken for causation</a:t>
            </a:r>
          </a:p>
          <a:p>
            <a:pPr marL="228600" lvl="1" indent="0">
              <a:buNone/>
            </a:pPr>
            <a:r>
              <a:rPr lang="en-US" dirty="0"/>
              <a:t>Cannot easily determine if there is a mediating variable</a:t>
            </a:r>
          </a:p>
          <a:p>
            <a:pPr marL="228600" lvl="1" indent="0">
              <a:buNone/>
            </a:pPr>
            <a:endParaRPr lang="en-US" dirty="0" smtClean="0"/>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8089241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a:t>
            </a:r>
            <a:endParaRPr lang="en-US" dirty="0"/>
          </a:p>
        </p:txBody>
      </p:sp>
      <p:pic>
        <p:nvPicPr>
          <p:cNvPr id="4" name="Content Placeholder 3"/>
          <p:cNvPicPr>
            <a:picLocks noGrp="1" noChangeAspect="1"/>
          </p:cNvPicPr>
          <p:nvPr>
            <p:ph idx="1"/>
          </p:nvPr>
        </p:nvPicPr>
        <p:blipFill>
          <a:blip r:embed="rId3"/>
          <a:srcRect l="-15141" r="-15141"/>
          <a:stretch>
            <a:fillRect/>
          </a:stretch>
        </p:blipFill>
        <p:spPr/>
      </p:pic>
      <p:sp>
        <p:nvSpPr>
          <p:cNvPr id="5" name="TextBox 4"/>
          <p:cNvSpPr txBox="1"/>
          <p:nvPr/>
        </p:nvSpPr>
        <p:spPr>
          <a:xfrm>
            <a:off x="786147" y="6365959"/>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5624562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2-11-12 at 12.26.02 PM.png"/>
          <p:cNvPicPr>
            <a:picLocks noGrp="1" noChangeAspect="1"/>
          </p:cNvPicPr>
          <p:nvPr>
            <p:ph idx="1"/>
          </p:nvPr>
        </p:nvPicPr>
        <p:blipFill>
          <a:blip r:embed="rId3">
            <a:extLst>
              <a:ext uri="{28A0092B-C50C-407E-A947-70E740481C1C}">
                <a14:useLocalDpi xmlns:a14="http://schemas.microsoft.com/office/drawing/2010/main" val="0"/>
              </a:ext>
            </a:extLst>
          </a:blip>
          <a:srcRect l="-16745" r="-16745"/>
          <a:stretch>
            <a:fillRect/>
          </a:stretch>
        </p:blipFill>
        <p:spPr/>
      </p:pic>
      <p:sp>
        <p:nvSpPr>
          <p:cNvPr id="5" name="TextBox 4"/>
          <p:cNvSpPr txBox="1"/>
          <p:nvPr/>
        </p:nvSpPr>
        <p:spPr>
          <a:xfrm>
            <a:off x="524486" y="6502066"/>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185726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425700" y="1752600"/>
            <a:ext cx="6489700" cy="1371600"/>
          </a:xfrm>
          <a:prstGeom prst="rect">
            <a:avLst/>
          </a:prstGeom>
        </p:spPr>
        <p:txBody>
          <a:bodyPr/>
          <a:lstStyle/>
          <a:p>
            <a:pPr>
              <a:defRPr/>
            </a:pPr>
            <a:r>
              <a:rPr lang="en-US" sz="2800" dirty="0" smtClean="0">
                <a:solidFill>
                  <a:srgbClr val="000000"/>
                </a:solidFill>
                <a:latin typeface="+mn-lt"/>
                <a:ea typeface="+mn-ea"/>
              </a:rPr>
              <a:t>Boys </a:t>
            </a:r>
            <a:r>
              <a:rPr lang="en-US" sz="2800" dirty="0">
                <a:solidFill>
                  <a:srgbClr val="000000"/>
                </a:solidFill>
                <a:latin typeface="+mn-lt"/>
                <a:ea typeface="+mn-ea"/>
              </a:rPr>
              <a:t>and girls who performed in the top 2% to 3% on </a:t>
            </a:r>
            <a:r>
              <a:rPr lang="en-US" sz="2800" dirty="0" smtClean="0">
                <a:solidFill>
                  <a:srgbClr val="000000"/>
                </a:solidFill>
                <a:latin typeface="+mn-lt"/>
                <a:ea typeface="+mn-ea"/>
              </a:rPr>
              <a:t>standardized</a:t>
            </a:r>
            <a:endParaRPr lang="en-US" sz="2800" dirty="0">
              <a:solidFill>
                <a:srgbClr val="000000"/>
              </a:solidFill>
              <a:latin typeface="+mn-lt"/>
              <a:ea typeface="+mn-ea"/>
            </a:endParaRPr>
          </a:p>
        </p:txBody>
      </p:sp>
      <p:pic>
        <p:nvPicPr>
          <p:cNvPr id="54276" name="Picture 6" descr="Fig 15-6.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124200"/>
            <a:ext cx="5548024"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Restricted Range: Sampling Bias</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856438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371600" y="1358900"/>
            <a:ext cx="7327900" cy="1371600"/>
          </a:xfrm>
          <a:prstGeom prst="rect">
            <a:avLst/>
          </a:prstGeom>
        </p:spPr>
        <p:txBody>
          <a:bodyPr/>
          <a:lstStyle/>
          <a:p>
            <a:pPr>
              <a:defRPr/>
            </a:pPr>
            <a:r>
              <a:rPr lang="en-US" sz="2800" dirty="0" smtClean="0">
                <a:solidFill>
                  <a:srgbClr val="000000"/>
                </a:solidFill>
                <a:latin typeface="+mn-lt"/>
                <a:ea typeface="+mn-ea"/>
              </a:rPr>
              <a:t>Only students </a:t>
            </a:r>
            <a:r>
              <a:rPr lang="en-US" sz="2800" dirty="0">
                <a:solidFill>
                  <a:srgbClr val="000000"/>
                </a:solidFill>
                <a:latin typeface="+mn-lt"/>
                <a:ea typeface="+mn-ea"/>
              </a:rPr>
              <a:t>between the ages of 22 and </a:t>
            </a:r>
            <a:r>
              <a:rPr lang="en-US" sz="2800" dirty="0" smtClean="0">
                <a:solidFill>
                  <a:srgbClr val="000000"/>
                </a:solidFill>
                <a:latin typeface="+mn-lt"/>
                <a:ea typeface="+mn-ea"/>
              </a:rPr>
              <a:t>25: </a:t>
            </a:r>
            <a:br>
              <a:rPr lang="en-US" sz="2800" dirty="0" smtClean="0">
                <a:solidFill>
                  <a:srgbClr val="000000"/>
                </a:solidFill>
                <a:latin typeface="+mn-lt"/>
                <a:ea typeface="+mn-ea"/>
              </a:rPr>
            </a:br>
            <a:r>
              <a:rPr lang="en-US" sz="2800" dirty="0" smtClean="0">
                <a:solidFill>
                  <a:srgbClr val="000000"/>
                </a:solidFill>
                <a:latin typeface="+mn-lt"/>
                <a:ea typeface="+mn-ea"/>
              </a:rPr>
              <a:t>r= </a:t>
            </a:r>
            <a:r>
              <a:rPr lang="en-US" sz="2800" dirty="0">
                <a:solidFill>
                  <a:srgbClr val="000000"/>
                </a:solidFill>
                <a:latin typeface="+mn-lt"/>
                <a:ea typeface="+mn-ea"/>
              </a:rPr>
              <a:t>0.05.</a:t>
            </a:r>
            <a:r>
              <a:rPr lang="en-US" sz="2800" dirty="0">
                <a:solidFill>
                  <a:srgbClr val="000000"/>
                </a:solidFill>
                <a:ea typeface="+mn-ea"/>
              </a:rPr>
              <a:t> </a:t>
            </a:r>
          </a:p>
        </p:txBody>
      </p:sp>
      <p:pic>
        <p:nvPicPr>
          <p:cNvPr id="55299" name="Picture 2" descr="Fig 15-7.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55900"/>
            <a:ext cx="6013816" cy="326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smtClean="0"/>
              <a:t>Further Restrictions</a:t>
            </a:r>
            <a:endParaRPr lang="en-US" dirty="0"/>
          </a:p>
        </p:txBody>
      </p:sp>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3645797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a:t>Partial Correlation</a:t>
            </a:r>
          </a:p>
        </p:txBody>
      </p:sp>
      <p:sp>
        <p:nvSpPr>
          <p:cNvPr id="67587" name="Content Placeholder 2"/>
          <p:cNvSpPr>
            <a:spLocks noGrp="1"/>
          </p:cNvSpPr>
          <p:nvPr>
            <p:ph idx="1"/>
          </p:nvPr>
        </p:nvSpPr>
        <p:spPr>
          <a:xfrm>
            <a:off x="1128943" y="1580453"/>
            <a:ext cx="7048804" cy="4379976"/>
          </a:xfrm>
        </p:spPr>
        <p:txBody>
          <a:bodyPr/>
          <a:lstStyle/>
          <a:p>
            <a:pPr marL="0" indent="0">
              <a:buNone/>
            </a:pPr>
            <a:r>
              <a:rPr lang="en-US" dirty="0">
                <a:latin typeface="+mn-lt"/>
                <a:cs typeface="Times New Roman" charset="0"/>
              </a:rPr>
              <a:t>Q</a:t>
            </a:r>
            <a:r>
              <a:rPr lang="en-US" dirty="0" smtClean="0">
                <a:latin typeface="+mn-lt"/>
                <a:cs typeface="Times New Roman" charset="0"/>
              </a:rPr>
              <a:t>uantifies </a:t>
            </a:r>
            <a:r>
              <a:rPr lang="en-US" dirty="0">
                <a:latin typeface="+mn-lt"/>
                <a:cs typeface="Times New Roman" charset="0"/>
              </a:rPr>
              <a:t>the degree of association between two variables after statistically removing the association of a third variable with both of those two variables</a:t>
            </a:r>
            <a:r>
              <a:rPr lang="en-US" dirty="0" smtClean="0">
                <a:latin typeface="+mn-lt"/>
                <a:cs typeface="Times New Roman" charset="0"/>
              </a:rPr>
              <a:t>.</a:t>
            </a:r>
          </a:p>
          <a:p>
            <a:pPr marL="0" indent="0">
              <a:buNone/>
            </a:pPr>
            <a:r>
              <a:rPr lang="en-US" i="1" dirty="0" smtClean="0">
                <a:latin typeface="+mn-lt"/>
                <a:cs typeface="Times New Roman" charset="0"/>
              </a:rPr>
              <a:t>e.g.</a:t>
            </a:r>
            <a:r>
              <a:rPr lang="en-US" i="1" dirty="0">
                <a:latin typeface="+mn-lt"/>
                <a:cs typeface="Times New Roman" charset="0"/>
              </a:rPr>
              <a:t>, </a:t>
            </a:r>
            <a:r>
              <a:rPr lang="en-US" dirty="0" smtClean="0">
                <a:latin typeface="+mn-lt"/>
                <a:cs typeface="Times New Roman" charset="0"/>
              </a:rPr>
              <a:t>number </a:t>
            </a:r>
            <a:r>
              <a:rPr lang="en-US" dirty="0">
                <a:latin typeface="+mn-lt"/>
                <a:cs typeface="Times New Roman" charset="0"/>
              </a:rPr>
              <a:t>of </a:t>
            </a:r>
            <a:br>
              <a:rPr lang="en-US" dirty="0">
                <a:latin typeface="+mn-lt"/>
                <a:cs typeface="Times New Roman" charset="0"/>
              </a:rPr>
            </a:br>
            <a:r>
              <a:rPr lang="en-US" dirty="0" smtClean="0">
                <a:latin typeface="+mn-lt"/>
                <a:cs typeface="Times New Roman" charset="0"/>
              </a:rPr>
              <a:t>absences </a:t>
            </a:r>
            <a:r>
              <a:rPr lang="en-US" dirty="0">
                <a:latin typeface="+mn-lt"/>
                <a:cs typeface="Times New Roman" charset="0"/>
              </a:rPr>
              <a:t>and exam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grade</a:t>
            </a:r>
            <a:r>
              <a:rPr lang="en-US" dirty="0">
                <a:latin typeface="+mn-lt"/>
                <a:cs typeface="Times New Roman" charset="0"/>
              </a:rPr>
              <a:t>, over and above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the </a:t>
            </a:r>
            <a:r>
              <a:rPr lang="en-US" dirty="0">
                <a:latin typeface="+mn-lt"/>
                <a:cs typeface="Times New Roman" charset="0"/>
              </a:rPr>
              <a:t>correlation 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percentage </a:t>
            </a:r>
            <a:r>
              <a:rPr lang="en-US" dirty="0">
                <a:latin typeface="+mn-lt"/>
                <a:cs typeface="Times New Roman" charset="0"/>
              </a:rPr>
              <a:t>of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completed </a:t>
            </a:r>
            <a:r>
              <a:rPr lang="en-US" dirty="0">
                <a:latin typeface="+mn-lt"/>
                <a:cs typeface="Times New Roman" charset="0"/>
              </a:rPr>
              <a:t>homework </a:t>
            </a:r>
            <a:r>
              <a:rPr lang="en-US" dirty="0" smtClean="0">
                <a:latin typeface="+mn-lt"/>
                <a:cs typeface="Times New Roman" charset="0"/>
              </a:rPr>
              <a:t/>
            </a:r>
            <a:br>
              <a:rPr lang="en-US" dirty="0" smtClean="0">
                <a:latin typeface="+mn-lt"/>
                <a:cs typeface="Times New Roman" charset="0"/>
              </a:rPr>
            </a:br>
            <a:r>
              <a:rPr lang="en-US" dirty="0" smtClean="0">
                <a:latin typeface="+mn-lt"/>
                <a:cs typeface="Times New Roman" charset="0"/>
              </a:rPr>
              <a:t>assignments </a:t>
            </a:r>
            <a:r>
              <a:rPr lang="en-US" dirty="0">
                <a:latin typeface="+mn-lt"/>
                <a:cs typeface="Times New Roman" charset="0"/>
              </a:rPr>
              <a:t>with these variables.</a:t>
            </a:r>
          </a:p>
          <a:p>
            <a:pPr marL="0" indent="0">
              <a:buNone/>
            </a:pPr>
            <a:endParaRPr lang="en-US" dirty="0">
              <a:latin typeface="+mn-lt"/>
              <a:cs typeface="Times New Roman" charset="0"/>
            </a:endParaRPr>
          </a:p>
          <a:p>
            <a:pPr marL="0" indent="0">
              <a:buNone/>
            </a:pPr>
            <a:endParaRPr lang="en-US" i="1" dirty="0">
              <a:latin typeface="+mn-lt"/>
              <a:cs typeface="Times New Roman" charset="0"/>
            </a:endParaRPr>
          </a:p>
        </p:txBody>
      </p:sp>
      <p:pic>
        <p:nvPicPr>
          <p:cNvPr id="4" name="Content Placeholder 3" descr="Fig 15-1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419600" y="2832100"/>
            <a:ext cx="3429000" cy="3240088"/>
          </a:xfrm>
          <a:prstGeom prst="rect">
            <a:avLst/>
          </a:prstGeom>
        </p:spPr>
      </p:pic>
      <p:sp>
        <p:nvSpPr>
          <p:cNvPr id="5" name="Rectangle 4"/>
          <p:cNvSpPr/>
          <p:nvPr/>
        </p:nvSpPr>
        <p:spPr>
          <a:xfrm>
            <a:off x="-1" y="6447980"/>
            <a:ext cx="9428867" cy="369332"/>
          </a:xfrm>
          <a:prstGeom prst="rect">
            <a:avLst/>
          </a:prstGeom>
        </p:spPr>
        <p:txBody>
          <a:bodyPr wrap="square">
            <a:spAutoFit/>
          </a:bodyPr>
          <a:lstStyle/>
          <a:p>
            <a:r>
              <a:rPr lang="en-US" dirty="0" smtClean="0"/>
              <a:t>Adapted from: http</a:t>
            </a:r>
            <a:r>
              <a:rPr lang="en-US" dirty="0"/>
              <a:t>://</a:t>
            </a:r>
            <a:r>
              <a:rPr lang="en-US" dirty="0" err="1"/>
              <a:t>www.sjsu.edu</a:t>
            </a:r>
            <a:r>
              <a:rPr lang="en-US" dirty="0" smtClean="0"/>
              <a:t>/people</a:t>
            </a:r>
            <a:r>
              <a:rPr lang="en-US" dirty="0"/>
              <a:t>/</a:t>
            </a:r>
            <a:r>
              <a:rPr lang="en-US" dirty="0" err="1"/>
              <a:t>steven.</a:t>
            </a:r>
            <a:r>
              <a:rPr lang="en-US" b="1" dirty="0" err="1"/>
              <a:t>macramalla</a:t>
            </a:r>
            <a:r>
              <a:rPr lang="en-US" dirty="0"/>
              <a:t>/courses/stats95/s1/</a:t>
            </a:r>
            <a:r>
              <a:rPr lang="en-US" b="1" dirty="0"/>
              <a:t>lecture 10</a:t>
            </a:r>
            <a:r>
              <a:rPr lang="en-US" dirty="0"/>
              <a:t> </a:t>
            </a:r>
          </a:p>
        </p:txBody>
      </p:sp>
    </p:spTree>
    <p:extLst>
      <p:ext uri="{BB962C8B-B14F-4D97-AF65-F5344CB8AC3E}">
        <p14:creationId xmlns:p14="http://schemas.microsoft.com/office/powerpoint/2010/main" val="23640521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smtClean="0"/>
              <a:t>Simpson</a:t>
            </a:r>
            <a:r>
              <a:rPr lang="ja-JP" altLang="en-US" dirty="0" smtClean="0"/>
              <a:t>’</a:t>
            </a:r>
            <a:r>
              <a:rPr lang="en-US" dirty="0" smtClean="0"/>
              <a:t>s Paradox</a:t>
            </a:r>
            <a:endParaRPr lang="en-US" dirty="0"/>
          </a:p>
        </p:txBody>
      </p:sp>
      <p:sp>
        <p:nvSpPr>
          <p:cNvPr id="72707" name="Rectangle 3"/>
          <p:cNvSpPr>
            <a:spLocks noGrp="1" noChangeArrowheads="1"/>
          </p:cNvSpPr>
          <p:nvPr>
            <p:ph type="body" idx="1"/>
          </p:nvPr>
        </p:nvSpPr>
        <p:spPr/>
        <p:txBody>
          <a:bodyPr/>
          <a:lstStyle/>
          <a:p>
            <a:pPr marL="0" indent="0">
              <a:buNone/>
            </a:pPr>
            <a:r>
              <a:rPr lang="en-US" dirty="0">
                <a:latin typeface="Times New Roman" charset="0"/>
                <a:cs typeface="Times New Roman" charset="0"/>
              </a:rPr>
              <a:t>http://</a:t>
            </a:r>
            <a:r>
              <a:rPr lang="en-US" dirty="0" err="1">
                <a:latin typeface="Times New Roman" charset="0"/>
                <a:cs typeface="Times New Roman" charset="0"/>
              </a:rPr>
              <a:t>en.wikipedia.org</a:t>
            </a:r>
            <a:r>
              <a:rPr lang="en-US" dirty="0">
                <a:latin typeface="Times New Roman" charset="0"/>
                <a:cs typeface="Times New Roman" charset="0"/>
              </a:rPr>
              <a:t>/wiki/</a:t>
            </a:r>
            <a:r>
              <a:rPr lang="en-US" dirty="0" err="1">
                <a:latin typeface="Times New Roman" charset="0"/>
                <a:cs typeface="Times New Roman" charset="0"/>
              </a:rPr>
              <a:t>Simpson's_paradox</a:t>
            </a:r>
            <a:endParaRPr lang="en-US" dirty="0">
              <a:latin typeface="Times New Roman" charset="0"/>
              <a:cs typeface="Times New Roman" charset="0"/>
            </a:endParaRPr>
          </a:p>
          <a:p>
            <a:pPr marL="0" indent="0">
              <a:buNone/>
            </a:pPr>
            <a:r>
              <a:rPr lang="en-US" dirty="0" smtClean="0">
                <a:latin typeface="Times New Roman" charset="0"/>
                <a:cs typeface="Times New Roman" charset="0"/>
              </a:rPr>
              <a:t>Introducing </a:t>
            </a:r>
            <a:r>
              <a:rPr lang="en-US" dirty="0">
                <a:latin typeface="Times New Roman" charset="0"/>
                <a:cs typeface="Times New Roman" charset="0"/>
              </a:rPr>
              <a:t>another variable </a:t>
            </a:r>
            <a:r>
              <a:rPr lang="en-US" dirty="0" smtClean="0">
                <a:latin typeface="Times New Roman" charset="0"/>
                <a:cs typeface="Times New Roman" charset="0"/>
              </a:rPr>
              <a:t>may change our understanding </a:t>
            </a:r>
            <a:r>
              <a:rPr lang="en-US" dirty="0">
                <a:latin typeface="Times New Roman" charset="0"/>
                <a:cs typeface="Times New Roman" charset="0"/>
              </a:rPr>
              <a:t>of the </a:t>
            </a:r>
            <a:r>
              <a:rPr lang="en-US" dirty="0" smtClean="0">
                <a:latin typeface="Times New Roman" charset="0"/>
                <a:cs typeface="Times New Roman" charset="0"/>
              </a:rPr>
              <a:t>data</a:t>
            </a:r>
          </a:p>
          <a:p>
            <a:pPr marL="0" indent="0">
              <a:buNone/>
            </a:pPr>
            <a:r>
              <a:rPr lang="en-US" dirty="0" smtClean="0">
                <a:latin typeface="Times New Roman" charset="0"/>
                <a:cs typeface="Times New Roman" charset="0"/>
              </a:rPr>
              <a:t>It may even reverse </a:t>
            </a:r>
            <a:r>
              <a:rPr lang="en-US" dirty="0">
                <a:latin typeface="Times New Roman" charset="0"/>
                <a:cs typeface="Times New Roman" charset="0"/>
              </a:rPr>
              <a:t>the initial </a:t>
            </a:r>
            <a:r>
              <a:rPr lang="en-US" dirty="0" smtClean="0">
                <a:latin typeface="Times New Roman" charset="0"/>
                <a:cs typeface="Times New Roman" charset="0"/>
              </a:rPr>
              <a:t>conclusions</a:t>
            </a:r>
          </a:p>
          <a:p>
            <a:pPr marL="0" indent="0">
              <a:buNone/>
            </a:pPr>
            <a:endParaRPr lang="en-US" dirty="0">
              <a:latin typeface="Times New Roman" charset="0"/>
              <a:cs typeface="Times New Roman" charset="0"/>
            </a:endParaRPr>
          </a:p>
          <a:p>
            <a:pPr marL="0" indent="0">
              <a:buNone/>
            </a:pPr>
            <a:endParaRPr lang="en-US" dirty="0">
              <a:latin typeface="Times New Roman" charset="0"/>
              <a:cs typeface="Times New Roman" charset="0"/>
            </a:endParaRPr>
          </a:p>
          <a:p>
            <a:endParaRPr lang="en-US" dirty="0">
              <a:latin typeface="Times New Roman" charset="0"/>
              <a:cs typeface="Times New Roman" charset="0"/>
            </a:endParaRPr>
          </a:p>
        </p:txBody>
      </p:sp>
    </p:spTree>
    <p:extLst>
      <p:ext uri="{BB962C8B-B14F-4D97-AF65-F5344CB8AC3E}">
        <p14:creationId xmlns:p14="http://schemas.microsoft.com/office/powerpoint/2010/main" val="22934193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situation where the subgroups are </a:t>
            </a:r>
            <a:r>
              <a:rPr lang="en-US" i="1" dirty="0" smtClean="0"/>
              <a:t>always </a:t>
            </a:r>
            <a:r>
              <a:rPr lang="en-US" dirty="0" smtClean="0"/>
              <a:t>the way to go</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127547802"/>
              </p:ext>
            </p:extLst>
          </p:nvPr>
        </p:nvGraphicFramePr>
        <p:xfrm>
          <a:off x="1128713" y="1847850"/>
          <a:ext cx="7048500" cy="229108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endParaRPr lang="en-US" dirty="0"/>
                    </a:p>
                  </a:txBody>
                  <a:tcPr/>
                </a:tc>
                <a:tc>
                  <a:txBody>
                    <a:bodyPr/>
                    <a:lstStyle/>
                    <a:p>
                      <a:r>
                        <a:rPr lang="en-US" dirty="0" smtClean="0"/>
                        <a:t>Treatment A</a:t>
                      </a:r>
                      <a:endParaRPr lang="en-US" dirty="0"/>
                    </a:p>
                  </a:txBody>
                  <a:tcPr/>
                </a:tc>
                <a:tc>
                  <a:txBody>
                    <a:bodyPr/>
                    <a:lstStyle/>
                    <a:p>
                      <a:r>
                        <a:rPr lang="en-US" dirty="0" smtClean="0"/>
                        <a:t>Treatment B</a:t>
                      </a:r>
                      <a:endParaRPr lang="en-US" dirty="0"/>
                    </a:p>
                  </a:txBody>
                  <a:tcPr/>
                </a:tc>
              </a:tr>
              <a:tr h="370840">
                <a:tc>
                  <a:txBody>
                    <a:bodyPr/>
                    <a:lstStyle/>
                    <a:p>
                      <a:r>
                        <a:rPr lang="en-US" dirty="0" smtClean="0"/>
                        <a:t>Small Stones</a:t>
                      </a:r>
                    </a:p>
                  </a:txBody>
                  <a:tcPr/>
                </a:tc>
                <a:tc>
                  <a:txBody>
                    <a:bodyPr/>
                    <a:lstStyle/>
                    <a:p>
                      <a:r>
                        <a:rPr lang="en-US" sz="1800" i="1" kern="1200" dirty="0" smtClean="0">
                          <a:solidFill>
                            <a:schemeClr val="dk1"/>
                          </a:solidFill>
                          <a:latin typeface="+mn-lt"/>
                          <a:ea typeface="+mn-ea"/>
                          <a:cs typeface="+mn-cs"/>
                        </a:rPr>
                        <a:t>Group 1</a:t>
                      </a:r>
                      <a:endParaRPr lang="en-US" sz="1800" i="0" kern="1200" dirty="0" smtClean="0">
                        <a:solidFill>
                          <a:schemeClr val="dk1"/>
                        </a:solidFill>
                        <a:latin typeface="+mn-lt"/>
                        <a:ea typeface="+mn-ea"/>
                        <a:cs typeface="+mn-cs"/>
                      </a:endParaRPr>
                    </a:p>
                    <a:p>
                      <a:r>
                        <a:rPr lang="en-US" sz="1800" b="1" i="0" kern="1200" dirty="0" smtClean="0">
                          <a:solidFill>
                            <a:schemeClr val="dk1"/>
                          </a:solidFill>
                          <a:latin typeface="+mn-lt"/>
                          <a:ea typeface="+mn-ea"/>
                          <a:cs typeface="+mn-cs"/>
                        </a:rPr>
                        <a:t>93% (81/87)	</a:t>
                      </a:r>
                    </a:p>
                  </a:txBody>
                  <a:tcPr/>
                </a:tc>
                <a:tc>
                  <a:txBody>
                    <a:bodyPr/>
                    <a:lstStyle/>
                    <a:p>
                      <a:r>
                        <a:rPr lang="en-US" sz="1800" i="1" kern="1200" dirty="0" smtClean="0">
                          <a:solidFill>
                            <a:schemeClr val="dk1"/>
                          </a:solidFill>
                          <a:latin typeface="+mn-lt"/>
                          <a:ea typeface="+mn-ea"/>
                          <a:cs typeface="+mn-cs"/>
                        </a:rPr>
                        <a:t>Group 2</a:t>
                      </a:r>
                      <a:endParaRPr lang="en-US" sz="1800" i="0" kern="1200" dirty="0" smtClean="0">
                        <a:solidFill>
                          <a:schemeClr val="dk1"/>
                        </a:solidFill>
                        <a:latin typeface="+mn-lt"/>
                        <a:ea typeface="+mn-ea"/>
                        <a:cs typeface="+mn-cs"/>
                      </a:endParaRPr>
                    </a:p>
                    <a:p>
                      <a:r>
                        <a:rPr lang="en-US" sz="1800" i="0" kern="1200" dirty="0" smtClean="0">
                          <a:solidFill>
                            <a:schemeClr val="dk1"/>
                          </a:solidFill>
                          <a:latin typeface="+mn-lt"/>
                          <a:ea typeface="+mn-ea"/>
                          <a:cs typeface="+mn-cs"/>
                        </a:rPr>
                        <a:t>87% (234/270)	</a:t>
                      </a:r>
                    </a:p>
                  </a:txBody>
                  <a:tcPr/>
                </a:tc>
              </a:tr>
              <a:tr h="370840">
                <a:tc>
                  <a:txBody>
                    <a:bodyPr/>
                    <a:lstStyle/>
                    <a:p>
                      <a:r>
                        <a:rPr lang="en-US" dirty="0" smtClean="0"/>
                        <a:t>Large Stones</a:t>
                      </a:r>
                      <a:endParaRPr lang="en-US" dirty="0"/>
                    </a:p>
                  </a:txBody>
                  <a:tcPr/>
                </a:tc>
                <a:tc>
                  <a:txBody>
                    <a:bodyPr/>
                    <a:lstStyle/>
                    <a:p>
                      <a:r>
                        <a:rPr lang="en-US" sz="1800" i="1" kern="1200" dirty="0" smtClean="0">
                          <a:solidFill>
                            <a:schemeClr val="dk1"/>
                          </a:solidFill>
                          <a:latin typeface="+mn-lt"/>
                          <a:ea typeface="+mn-ea"/>
                          <a:cs typeface="+mn-cs"/>
                        </a:rPr>
                        <a:t>Group 3</a:t>
                      </a:r>
                      <a:endParaRPr lang="en-US" sz="1800" i="0" kern="1200" dirty="0" smtClean="0">
                        <a:solidFill>
                          <a:schemeClr val="dk1"/>
                        </a:solidFill>
                        <a:latin typeface="+mn-lt"/>
                        <a:ea typeface="+mn-ea"/>
                        <a:cs typeface="+mn-cs"/>
                      </a:endParaRPr>
                    </a:p>
                    <a:p>
                      <a:r>
                        <a:rPr lang="en-US" sz="1800" b="1" i="0" kern="1200" dirty="0" smtClean="0">
                          <a:solidFill>
                            <a:schemeClr val="dk1"/>
                          </a:solidFill>
                          <a:latin typeface="+mn-lt"/>
                          <a:ea typeface="+mn-ea"/>
                          <a:cs typeface="+mn-cs"/>
                        </a:rPr>
                        <a:t>73% (192/263)</a:t>
                      </a:r>
                      <a:r>
                        <a:rPr lang="en-US" sz="1800" b="0" i="0" kern="1200" dirty="0" smtClean="0">
                          <a:solidFill>
                            <a:schemeClr val="dk1"/>
                          </a:solidFill>
                          <a:latin typeface="+mn-lt"/>
                          <a:ea typeface="+mn-ea"/>
                          <a:cs typeface="+mn-cs"/>
                        </a:rPr>
                        <a:t>	</a:t>
                      </a:r>
                    </a:p>
                  </a:txBody>
                  <a:tcPr/>
                </a:tc>
                <a:tc>
                  <a:txBody>
                    <a:bodyPr/>
                    <a:lstStyle/>
                    <a:p>
                      <a:r>
                        <a:rPr lang="en-US" sz="1800" i="1" kern="1200" dirty="0" smtClean="0">
                          <a:solidFill>
                            <a:schemeClr val="dk1"/>
                          </a:solidFill>
                          <a:latin typeface="+mn-lt"/>
                          <a:ea typeface="+mn-ea"/>
                          <a:cs typeface="+mn-cs"/>
                        </a:rPr>
                        <a:t>Group 4</a:t>
                      </a:r>
                      <a:endParaRPr lang="en-US" sz="1800" i="0" kern="1200" dirty="0" smtClean="0">
                        <a:solidFill>
                          <a:schemeClr val="dk1"/>
                        </a:solidFill>
                        <a:latin typeface="+mn-lt"/>
                        <a:ea typeface="+mn-ea"/>
                        <a:cs typeface="+mn-cs"/>
                      </a:endParaRPr>
                    </a:p>
                    <a:p>
                      <a:r>
                        <a:rPr lang="en-US" sz="1800" i="0" kern="1200" dirty="0" smtClean="0">
                          <a:solidFill>
                            <a:schemeClr val="dk1"/>
                          </a:solidFill>
                          <a:latin typeface="+mn-lt"/>
                          <a:ea typeface="+mn-ea"/>
                          <a:cs typeface="+mn-cs"/>
                        </a:rPr>
                        <a:t>69% (55/80)	</a:t>
                      </a:r>
                    </a:p>
                  </a:txBody>
                  <a:tcPr/>
                </a:tc>
              </a:tr>
              <a:tr h="370840">
                <a:tc>
                  <a:txBody>
                    <a:bodyPr/>
                    <a:lstStyle/>
                    <a:p>
                      <a:r>
                        <a:rPr lang="en-US" dirty="0" smtClean="0"/>
                        <a:t>Both</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78% (273/350)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lt"/>
                          <a:ea typeface="+mn-ea"/>
                          <a:cs typeface="+mn-cs"/>
                        </a:rPr>
                        <a:t>83% (289/350)</a:t>
                      </a:r>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3448189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Discrimination?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308027026"/>
              </p:ext>
            </p:extLst>
          </p:nvPr>
        </p:nvGraphicFramePr>
        <p:xfrm>
          <a:off x="1128713" y="1847850"/>
          <a:ext cx="7048500" cy="111252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endParaRPr lang="en-US" dirty="0"/>
                    </a:p>
                  </a:txBody>
                  <a:tcPr/>
                </a:tc>
                <a:tc>
                  <a:txBody>
                    <a:bodyPr/>
                    <a:lstStyle/>
                    <a:p>
                      <a:r>
                        <a:rPr lang="en-US" dirty="0" smtClean="0"/>
                        <a:t>Applicants</a:t>
                      </a:r>
                      <a:endParaRPr lang="en-US" dirty="0"/>
                    </a:p>
                  </a:txBody>
                  <a:tcPr/>
                </a:tc>
                <a:tc>
                  <a:txBody>
                    <a:bodyPr/>
                    <a:lstStyle/>
                    <a:p>
                      <a:r>
                        <a:rPr lang="en-US" dirty="0" smtClean="0"/>
                        <a:t>Admitted</a:t>
                      </a:r>
                      <a:endParaRPr lang="en-US" dirty="0"/>
                    </a:p>
                  </a:txBody>
                  <a:tcPr/>
                </a:tc>
              </a:tr>
              <a:tr h="370840">
                <a:tc>
                  <a:txBody>
                    <a:bodyPr/>
                    <a:lstStyle/>
                    <a:p>
                      <a:r>
                        <a:rPr lang="en-US" dirty="0" smtClean="0"/>
                        <a:t>Men</a:t>
                      </a:r>
                      <a:endParaRPr lang="en-US" dirty="0"/>
                    </a:p>
                  </a:txBody>
                  <a:tcPr/>
                </a:tc>
                <a:tc>
                  <a:txBody>
                    <a:bodyPr/>
                    <a:lstStyle/>
                    <a:p>
                      <a:r>
                        <a:rPr lang="en-US" dirty="0" smtClean="0"/>
                        <a:t>8442</a:t>
                      </a:r>
                      <a:endParaRPr lang="en-US" dirty="0"/>
                    </a:p>
                  </a:txBody>
                  <a:tcPr/>
                </a:tc>
                <a:tc>
                  <a:txBody>
                    <a:bodyPr/>
                    <a:lstStyle/>
                    <a:p>
                      <a:r>
                        <a:rPr lang="en-US" dirty="0" smtClean="0"/>
                        <a:t>44%</a:t>
                      </a:r>
                      <a:endParaRPr lang="en-US" dirty="0"/>
                    </a:p>
                  </a:txBody>
                  <a:tcPr/>
                </a:tc>
              </a:tr>
              <a:tr h="370840">
                <a:tc>
                  <a:txBody>
                    <a:bodyPr/>
                    <a:lstStyle/>
                    <a:p>
                      <a:r>
                        <a:rPr lang="en-US" dirty="0" smtClean="0"/>
                        <a:t>Women</a:t>
                      </a:r>
                      <a:endParaRPr lang="en-US" dirty="0"/>
                    </a:p>
                  </a:txBody>
                  <a:tcPr/>
                </a:tc>
                <a:tc>
                  <a:txBody>
                    <a:bodyPr/>
                    <a:lstStyle/>
                    <a:p>
                      <a:r>
                        <a:rPr lang="en-US" dirty="0" smtClean="0"/>
                        <a:t>4321</a:t>
                      </a:r>
                      <a:endParaRPr lang="en-US" dirty="0"/>
                    </a:p>
                  </a:txBody>
                  <a:tcPr/>
                </a:tc>
                <a:tc>
                  <a:txBody>
                    <a:bodyPr/>
                    <a:lstStyle/>
                    <a:p>
                      <a:r>
                        <a:rPr lang="en-US" dirty="0" smtClean="0"/>
                        <a:t>35%</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28803766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Discrimination?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089602829"/>
              </p:ext>
            </p:extLst>
          </p:nvPr>
        </p:nvGraphicFramePr>
        <p:xfrm>
          <a:off x="1128713" y="1847850"/>
          <a:ext cx="7048500" cy="2595880"/>
        </p:xfrm>
        <a:graphic>
          <a:graphicData uri="http://schemas.openxmlformats.org/drawingml/2006/table">
            <a:tbl>
              <a:tblPr firstRow="1" firstCol="1" bandRow="1">
                <a:tableStyleId>{5C22544A-7EE6-4342-B048-85BDC9FD1C3A}</a:tableStyleId>
              </a:tblPr>
              <a:tblGrid>
                <a:gridCol w="2349500"/>
                <a:gridCol w="2349500"/>
                <a:gridCol w="2349500"/>
              </a:tblGrid>
              <a:tr h="370840">
                <a:tc>
                  <a:txBody>
                    <a:bodyPr/>
                    <a:lstStyle/>
                    <a:p>
                      <a:r>
                        <a:rPr lang="en-US" dirty="0" err="1" smtClean="0"/>
                        <a:t>Dept</a:t>
                      </a:r>
                      <a:endParaRPr lang="en-US" dirty="0"/>
                    </a:p>
                  </a:txBody>
                  <a:tcPr/>
                </a:tc>
                <a:tc>
                  <a:txBody>
                    <a:bodyPr/>
                    <a:lstStyle/>
                    <a:p>
                      <a:r>
                        <a:rPr lang="en-US" dirty="0" smtClean="0"/>
                        <a:t>Men</a:t>
                      </a:r>
                      <a:endParaRPr lang="en-US" dirty="0"/>
                    </a:p>
                  </a:txBody>
                  <a:tcPr/>
                </a:tc>
                <a:tc>
                  <a:txBody>
                    <a:bodyPr/>
                    <a:lstStyle/>
                    <a:p>
                      <a:r>
                        <a:rPr lang="en-US" dirty="0" smtClean="0"/>
                        <a:t>Women</a:t>
                      </a:r>
                      <a:endParaRPr lang="en-US" dirty="0"/>
                    </a:p>
                  </a:txBody>
                  <a:tcPr/>
                </a:tc>
              </a:tr>
              <a:tr h="370840">
                <a:tc>
                  <a:txBody>
                    <a:bodyPr/>
                    <a:lstStyle/>
                    <a:p>
                      <a:r>
                        <a:rPr lang="en-US" dirty="0" smtClean="0"/>
                        <a:t>A</a:t>
                      </a:r>
                      <a:endParaRPr lang="en-US" dirty="0"/>
                    </a:p>
                  </a:txBody>
                  <a:tcPr/>
                </a:tc>
                <a:tc>
                  <a:txBody>
                    <a:bodyPr/>
                    <a:lstStyle/>
                    <a:p>
                      <a:r>
                        <a:rPr lang="en-US" dirty="0" smtClean="0"/>
                        <a:t>825/62%</a:t>
                      </a:r>
                      <a:endParaRPr lang="en-US" dirty="0"/>
                    </a:p>
                  </a:txBody>
                  <a:tcPr/>
                </a:tc>
                <a:tc>
                  <a:txBody>
                    <a:bodyPr/>
                    <a:lstStyle/>
                    <a:p>
                      <a:r>
                        <a:rPr lang="en-US" dirty="0" smtClean="0"/>
                        <a:t>108/82%</a:t>
                      </a:r>
                      <a:endParaRPr lang="en-US" dirty="0"/>
                    </a:p>
                  </a:txBody>
                  <a:tcPr/>
                </a:tc>
              </a:tr>
              <a:tr h="370840">
                <a:tc>
                  <a:txBody>
                    <a:bodyPr/>
                    <a:lstStyle/>
                    <a:p>
                      <a:r>
                        <a:rPr lang="en-US" dirty="0" smtClean="0"/>
                        <a:t>B</a:t>
                      </a:r>
                      <a:endParaRPr lang="en-US" dirty="0"/>
                    </a:p>
                  </a:txBody>
                  <a:tcPr/>
                </a:tc>
                <a:tc>
                  <a:txBody>
                    <a:bodyPr/>
                    <a:lstStyle/>
                    <a:p>
                      <a:r>
                        <a:rPr lang="en-US" dirty="0" smtClean="0"/>
                        <a:t>560/63%</a:t>
                      </a:r>
                      <a:endParaRPr lang="en-US" dirty="0"/>
                    </a:p>
                  </a:txBody>
                  <a:tcPr/>
                </a:tc>
                <a:tc>
                  <a:txBody>
                    <a:bodyPr/>
                    <a:lstStyle/>
                    <a:p>
                      <a:r>
                        <a:rPr lang="en-US" dirty="0" smtClean="0"/>
                        <a:t>25/68%</a:t>
                      </a:r>
                      <a:endParaRPr lang="en-US" dirty="0"/>
                    </a:p>
                  </a:txBody>
                  <a:tcPr/>
                </a:tc>
              </a:tr>
              <a:tr h="370840">
                <a:tc>
                  <a:txBody>
                    <a:bodyPr/>
                    <a:lstStyle/>
                    <a:p>
                      <a:r>
                        <a:rPr lang="en-US" dirty="0" smtClean="0"/>
                        <a:t>C</a:t>
                      </a:r>
                      <a:endParaRPr lang="en-US" dirty="0"/>
                    </a:p>
                  </a:txBody>
                  <a:tcPr/>
                </a:tc>
                <a:tc>
                  <a:txBody>
                    <a:bodyPr/>
                    <a:lstStyle/>
                    <a:p>
                      <a:r>
                        <a:rPr lang="en-US" dirty="0" smtClean="0"/>
                        <a:t>325/37%</a:t>
                      </a:r>
                      <a:endParaRPr lang="en-US" dirty="0"/>
                    </a:p>
                  </a:txBody>
                  <a:tcPr/>
                </a:tc>
                <a:tc>
                  <a:txBody>
                    <a:bodyPr/>
                    <a:lstStyle/>
                    <a:p>
                      <a:r>
                        <a:rPr lang="en-US" dirty="0" smtClean="0"/>
                        <a:t>593/34%</a:t>
                      </a:r>
                      <a:endParaRPr lang="en-US" dirty="0"/>
                    </a:p>
                  </a:txBody>
                  <a:tcPr/>
                </a:tc>
              </a:tr>
              <a:tr h="370840">
                <a:tc>
                  <a:txBody>
                    <a:bodyPr/>
                    <a:lstStyle/>
                    <a:p>
                      <a:r>
                        <a:rPr lang="en-US" dirty="0" smtClean="0"/>
                        <a:t>D</a:t>
                      </a:r>
                      <a:endParaRPr lang="en-US" dirty="0"/>
                    </a:p>
                  </a:txBody>
                  <a:tcPr/>
                </a:tc>
                <a:tc>
                  <a:txBody>
                    <a:bodyPr/>
                    <a:lstStyle/>
                    <a:p>
                      <a:r>
                        <a:rPr lang="en-US" dirty="0" smtClean="0"/>
                        <a:t>417/33%</a:t>
                      </a:r>
                      <a:endParaRPr lang="en-US" dirty="0"/>
                    </a:p>
                  </a:txBody>
                  <a:tcPr/>
                </a:tc>
                <a:tc>
                  <a:txBody>
                    <a:bodyPr/>
                    <a:lstStyle/>
                    <a:p>
                      <a:r>
                        <a:rPr lang="en-US" dirty="0" smtClean="0"/>
                        <a:t>375/35%</a:t>
                      </a:r>
                      <a:endParaRPr lang="en-US" dirty="0"/>
                    </a:p>
                  </a:txBody>
                  <a:tcPr/>
                </a:tc>
              </a:tr>
              <a:tr h="370840">
                <a:tc>
                  <a:txBody>
                    <a:bodyPr/>
                    <a:lstStyle/>
                    <a:p>
                      <a:r>
                        <a:rPr lang="en-US" dirty="0" smtClean="0"/>
                        <a:t>E</a:t>
                      </a:r>
                      <a:endParaRPr lang="en-US" dirty="0"/>
                    </a:p>
                  </a:txBody>
                  <a:tcPr/>
                </a:tc>
                <a:tc>
                  <a:txBody>
                    <a:bodyPr/>
                    <a:lstStyle/>
                    <a:p>
                      <a:r>
                        <a:rPr lang="en-US" dirty="0" smtClean="0"/>
                        <a:t>191/28%</a:t>
                      </a:r>
                      <a:endParaRPr lang="en-US" dirty="0"/>
                    </a:p>
                  </a:txBody>
                  <a:tcPr/>
                </a:tc>
                <a:tc>
                  <a:txBody>
                    <a:bodyPr/>
                    <a:lstStyle/>
                    <a:p>
                      <a:r>
                        <a:rPr lang="en-US" dirty="0" smtClean="0"/>
                        <a:t>393/24%</a:t>
                      </a:r>
                      <a:endParaRPr lang="en-US" dirty="0"/>
                    </a:p>
                  </a:txBody>
                  <a:tcPr/>
                </a:tc>
              </a:tr>
              <a:tr h="370840">
                <a:tc>
                  <a:txBody>
                    <a:bodyPr/>
                    <a:lstStyle/>
                    <a:p>
                      <a:r>
                        <a:rPr lang="en-US" dirty="0" smtClean="0"/>
                        <a:t>F</a:t>
                      </a:r>
                      <a:endParaRPr lang="en-US" dirty="0"/>
                    </a:p>
                  </a:txBody>
                  <a:tcPr/>
                </a:tc>
                <a:tc>
                  <a:txBody>
                    <a:bodyPr/>
                    <a:lstStyle/>
                    <a:p>
                      <a:r>
                        <a:rPr lang="en-US" dirty="0" smtClean="0"/>
                        <a:t>373/6%</a:t>
                      </a:r>
                      <a:endParaRPr lang="en-US" dirty="0"/>
                    </a:p>
                  </a:txBody>
                  <a:tcPr/>
                </a:tc>
                <a:tc>
                  <a:txBody>
                    <a:bodyPr/>
                    <a:lstStyle/>
                    <a:p>
                      <a:r>
                        <a:rPr lang="en-US" dirty="0" smtClean="0"/>
                        <a:t>341/7%</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3" name="Rectangle 2"/>
          <p:cNvSpPr/>
          <p:nvPr/>
        </p:nvSpPr>
        <p:spPr>
          <a:xfrm>
            <a:off x="954132" y="4960541"/>
            <a:ext cx="6616700" cy="1200329"/>
          </a:xfrm>
          <a:prstGeom prst="rect">
            <a:avLst/>
          </a:prstGeom>
        </p:spPr>
        <p:txBody>
          <a:bodyPr wrap="square">
            <a:spAutoFit/>
          </a:bodyPr>
          <a:lstStyle/>
          <a:p>
            <a:r>
              <a:rPr lang="en-US" dirty="0" smtClean="0"/>
              <a:t>Bickel </a:t>
            </a:r>
            <a:r>
              <a:rPr lang="en-US" dirty="0"/>
              <a:t>et al.[13</a:t>
            </a:r>
            <a:r>
              <a:rPr lang="en-US" dirty="0" smtClean="0"/>
              <a:t>]: women </a:t>
            </a:r>
            <a:r>
              <a:rPr lang="en-US" dirty="0"/>
              <a:t>tended to apply to competitive departments with low rates of </a:t>
            </a:r>
            <a:r>
              <a:rPr lang="en-US" dirty="0" smtClean="0"/>
              <a:t>admission (English), men </a:t>
            </a:r>
            <a:r>
              <a:rPr lang="en-US" dirty="0"/>
              <a:t>tended to apply to less-competitive departments with high rates of admission </a:t>
            </a:r>
            <a:r>
              <a:rPr lang="en-US" dirty="0" smtClean="0">
                <a:hlinkClick r:id="rId3"/>
              </a:rPr>
              <a:t>engineering </a:t>
            </a:r>
            <a:r>
              <a:rPr lang="en-US" dirty="0">
                <a:hlinkClick r:id="rId3"/>
              </a:rPr>
              <a:t>and </a:t>
            </a:r>
            <a:r>
              <a:rPr lang="en-US" dirty="0">
                <a:hlinkClick r:id="rId4"/>
              </a:rPr>
              <a:t>chemistry</a:t>
            </a:r>
            <a:r>
              <a:rPr lang="en-US" dirty="0" smtClean="0">
                <a:hlinkClick r:id="rId4"/>
              </a:rPr>
              <a:t>)</a:t>
            </a:r>
            <a:endParaRPr lang="en-US" dirty="0">
              <a:hlinkClick r:id="rId5"/>
            </a:endParaRPr>
          </a:p>
        </p:txBody>
      </p:sp>
    </p:spTree>
    <p:extLst>
      <p:ext uri="{BB962C8B-B14F-4D97-AF65-F5344CB8AC3E}">
        <p14:creationId xmlns:p14="http://schemas.microsoft.com/office/powerpoint/2010/main" val="20702099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Summary</a:t>
            </a:r>
            <a:endParaRPr lang="en-US" dirty="0"/>
          </a:p>
        </p:txBody>
      </p:sp>
      <p:sp>
        <p:nvSpPr>
          <p:cNvPr id="3" name="Content Placeholder 2"/>
          <p:cNvSpPr>
            <a:spLocks noGrp="1"/>
          </p:cNvSpPr>
          <p:nvPr>
            <p:ph idx="1"/>
          </p:nvPr>
        </p:nvSpPr>
        <p:spPr>
          <a:xfrm>
            <a:off x="1128942" y="1423820"/>
            <a:ext cx="7761058" cy="4379976"/>
          </a:xfrm>
        </p:spPr>
        <p:txBody>
          <a:bodyPr/>
          <a:lstStyle/>
          <a:p>
            <a:pPr marL="228600" lvl="1" indent="0">
              <a:buNone/>
            </a:pPr>
            <a:r>
              <a:rPr lang="en-US" dirty="0" smtClean="0"/>
              <a:t>Measures </a:t>
            </a:r>
            <a:r>
              <a:rPr lang="en-US" dirty="0"/>
              <a:t>association (</a:t>
            </a:r>
            <a:r>
              <a:rPr lang="en-US" i="1" dirty="0"/>
              <a:t>linear</a:t>
            </a:r>
            <a:r>
              <a:rPr lang="en-US" dirty="0"/>
              <a:t> relationship) between two variables</a:t>
            </a:r>
          </a:p>
          <a:p>
            <a:pPr lvl="2"/>
            <a:r>
              <a:rPr lang="en-US" dirty="0" smtClean="0"/>
              <a:t>These </a:t>
            </a:r>
            <a:r>
              <a:rPr lang="en-US" dirty="0"/>
              <a:t>variables change together</a:t>
            </a:r>
          </a:p>
          <a:p>
            <a:pPr lvl="2"/>
            <a:r>
              <a:rPr lang="en-US" dirty="0"/>
              <a:t>Usually scale (interval or ratio) </a:t>
            </a:r>
            <a:r>
              <a:rPr lang="en-US" dirty="0" smtClean="0"/>
              <a:t>variables</a:t>
            </a:r>
          </a:p>
          <a:p>
            <a:pPr marL="228600" lvl="1" indent="0">
              <a:buNone/>
            </a:pPr>
            <a:r>
              <a:rPr lang="en-US" dirty="0" smtClean="0"/>
              <a:t>Limited in its applicability to normal, linearly related data with consistent scatter and no outliers</a:t>
            </a:r>
          </a:p>
          <a:p>
            <a:pPr marL="228600" lvl="1" indent="0">
              <a:buNone/>
            </a:pPr>
            <a:r>
              <a:rPr lang="en-US" dirty="0" smtClean="0"/>
              <a:t>Often mistaken for causation</a:t>
            </a:r>
          </a:p>
          <a:p>
            <a:pPr marL="228600" lvl="1" indent="0">
              <a:buNone/>
            </a:pPr>
            <a:r>
              <a:rPr lang="en-US" dirty="0"/>
              <a:t>Cannot easily determine if there is a mediating </a:t>
            </a:r>
            <a:r>
              <a:rPr lang="en-US" dirty="0" smtClean="0"/>
              <a:t>variable</a:t>
            </a:r>
          </a:p>
          <a:p>
            <a:pPr marL="228600" lvl="1" indent="0">
              <a:buNone/>
            </a:pPr>
            <a:r>
              <a:rPr lang="en-US" dirty="0"/>
              <a:t>Range restriction &amp; other manipulations can affect or even reverse outcomes (Simpson’s paradox)</a:t>
            </a:r>
          </a:p>
          <a:p>
            <a:pPr marL="228600" lvl="1" indent="0">
              <a:buNone/>
            </a:pPr>
            <a:endParaRPr lang="en-US" dirty="0"/>
          </a:p>
          <a:p>
            <a:pPr marL="228600" lvl="1" indent="0">
              <a:buNone/>
            </a:pPr>
            <a:endParaRPr lang="en-US" dirty="0" smtClean="0"/>
          </a:p>
          <a:p>
            <a:pPr marL="0" indent="0" defTabSz="852488">
              <a:spcBef>
                <a:spcPct val="40000"/>
              </a:spcBef>
              <a:buNone/>
            </a:pPr>
            <a:endParaRPr lang="en-US" dirty="0"/>
          </a:p>
          <a:p>
            <a:pPr marL="0" lvl="1" indent="0">
              <a:buClr>
                <a:schemeClr val="accent3"/>
              </a:buClr>
              <a:buSzTx/>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3312709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Strangely…</a:t>
            </a:r>
            <a:endParaRPr lang="en-US" dirty="0"/>
          </a:p>
        </p:txBody>
      </p:sp>
      <p:sp>
        <p:nvSpPr>
          <p:cNvPr id="3" name="Content Placeholder 2"/>
          <p:cNvSpPr>
            <a:spLocks noGrp="1"/>
          </p:cNvSpPr>
          <p:nvPr>
            <p:ph idx="1"/>
          </p:nvPr>
        </p:nvSpPr>
        <p:spPr/>
        <p:txBody>
          <a:bodyPr/>
          <a:lstStyle/>
          <a:p>
            <a:r>
              <a:rPr lang="en-US" dirty="0" smtClean="0"/>
              <a:t>Causation also does not imply correlation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pic>
        <p:nvPicPr>
          <p:cNvPr id="7" name="Picture 6"/>
          <p:cNvPicPr>
            <a:picLocks noChangeAspect="1"/>
          </p:cNvPicPr>
          <p:nvPr/>
        </p:nvPicPr>
        <p:blipFill>
          <a:blip r:embed="rId2"/>
          <a:stretch>
            <a:fillRect/>
          </a:stretch>
        </p:blipFill>
        <p:spPr>
          <a:xfrm>
            <a:off x="2628900" y="3042351"/>
            <a:ext cx="3873500" cy="3340100"/>
          </a:xfrm>
          <a:prstGeom prst="rect">
            <a:avLst/>
          </a:prstGeom>
        </p:spPr>
      </p:pic>
      <p:sp>
        <p:nvSpPr>
          <p:cNvPr id="8" name="TextBox 7"/>
          <p:cNvSpPr txBox="1"/>
          <p:nvPr/>
        </p:nvSpPr>
        <p:spPr>
          <a:xfrm>
            <a:off x="786147" y="6445013"/>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5767604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31223628"/>
              </p:ext>
            </p:extLst>
          </p:nvPr>
        </p:nvGraphicFramePr>
        <p:xfrm>
          <a:off x="2678545" y="2662383"/>
          <a:ext cx="3755241" cy="1844040"/>
        </p:xfrm>
        <a:graphic>
          <a:graphicData uri="http://schemas.openxmlformats.org/drawingml/2006/table">
            <a:tbl>
              <a:tblPr firstRow="1">
                <a:tableStyleId>{9D7B26C5-4107-4FEC-AEDC-1716B250A1EF}</a:tableStyleId>
              </a:tblPr>
              <a:tblGrid>
                <a:gridCol w="1251747"/>
                <a:gridCol w="1251747"/>
                <a:gridCol w="1251747"/>
              </a:tblGrid>
              <a:tr h="3200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Treatment</a:t>
                      </a:r>
                    </a:p>
                  </a:txBody>
                  <a:tcPr/>
                </a:tc>
                <a:tc gridSpan="2">
                  <a:txBody>
                    <a:bodyPr/>
                    <a:lstStyle/>
                    <a:p>
                      <a:endParaRPr lang="en-US" dirty="0"/>
                    </a:p>
                  </a:txBody>
                  <a:tcPr/>
                </a:tc>
                <a:tc hMerge="1">
                  <a:txBody>
                    <a:bodyPr/>
                    <a:lstStyle/>
                    <a:p>
                      <a:endParaRPr lang="en-US" dirty="0"/>
                    </a:p>
                  </a:txBody>
                  <a:tcPr/>
                </a:tc>
              </a:tr>
              <a:tr h="320040">
                <a:tc>
                  <a:txBody>
                    <a:bodyPr/>
                    <a:lstStyle/>
                    <a:p>
                      <a:endParaRPr lang="en-US"/>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r>
              <a:tr h="370840">
                <a:tc>
                  <a:txBody>
                    <a:bodyPr/>
                    <a:lstStyle/>
                    <a:p>
                      <a:r>
                        <a:rPr lang="en-US" dirty="0" smtClean="0"/>
                        <a:t>A</a:t>
                      </a:r>
                      <a:endParaRPr lang="en-US" dirty="0"/>
                    </a:p>
                  </a:txBody>
                  <a:tcPr/>
                </a:tc>
                <a:tc>
                  <a:txBody>
                    <a:bodyPr/>
                    <a:lstStyle/>
                    <a:p>
                      <a:r>
                        <a:rPr lang="en-US" dirty="0" smtClean="0"/>
                        <a:t>85</a:t>
                      </a:r>
                      <a:endParaRPr lang="en-US" dirty="0"/>
                    </a:p>
                  </a:txBody>
                  <a:tcPr/>
                </a:tc>
                <a:tc>
                  <a:txBody>
                    <a:bodyPr/>
                    <a:lstStyle/>
                    <a:p>
                      <a:r>
                        <a:rPr lang="en-US" dirty="0" smtClean="0"/>
                        <a:t>215 (</a:t>
                      </a:r>
                      <a:r>
                        <a:rPr lang="en-US" dirty="0" smtClean="0">
                          <a:solidFill>
                            <a:srgbClr val="FF0000"/>
                          </a:solidFill>
                        </a:rPr>
                        <a:t>72%</a:t>
                      </a:r>
                      <a:r>
                        <a:rPr lang="en-US" dirty="0" smtClean="0"/>
                        <a:t>)</a:t>
                      </a:r>
                      <a:endParaRPr lang="en-US" dirty="0"/>
                    </a:p>
                  </a:txBody>
                  <a:tcPr/>
                </a:tc>
              </a:tr>
              <a:tr h="370840">
                <a:tc>
                  <a:txBody>
                    <a:bodyPr/>
                    <a:lstStyle/>
                    <a:p>
                      <a:r>
                        <a:rPr lang="en-US" dirty="0" smtClean="0"/>
                        <a:t>B</a:t>
                      </a:r>
                      <a:endParaRPr lang="en-US" dirty="0"/>
                    </a:p>
                  </a:txBody>
                  <a:tcPr/>
                </a:tc>
                <a:tc>
                  <a:txBody>
                    <a:bodyPr/>
                    <a:lstStyle/>
                    <a:p>
                      <a:r>
                        <a:rPr lang="en-US" dirty="0" smtClean="0"/>
                        <a:t>59</a:t>
                      </a:r>
                      <a:endParaRPr lang="en-US" dirty="0"/>
                    </a:p>
                  </a:txBody>
                  <a:tcPr/>
                </a:tc>
                <a:tc>
                  <a:txBody>
                    <a:bodyPr/>
                    <a:lstStyle/>
                    <a:p>
                      <a:r>
                        <a:rPr lang="en-US" dirty="0" smtClean="0"/>
                        <a:t>241 (</a:t>
                      </a:r>
                      <a:r>
                        <a:rPr lang="en-US" dirty="0" smtClean="0">
                          <a:solidFill>
                            <a:srgbClr val="008000"/>
                          </a:solidFill>
                        </a:rPr>
                        <a:t>80%</a:t>
                      </a:r>
                      <a:r>
                        <a:rPr lang="en-US" dirty="0" smtClean="0"/>
                        <a:t>)</a:t>
                      </a:r>
                      <a:endParaRPr lang="en-US" dirty="0"/>
                    </a:p>
                  </a:txBody>
                  <a:tcPr/>
                </a:tc>
              </a:tr>
              <a:tr h="370840">
                <a:tc>
                  <a:txBody>
                    <a:bodyPr/>
                    <a:lstStyle/>
                    <a:p>
                      <a:r>
                        <a:rPr lang="en-US" dirty="0" smtClean="0"/>
                        <a:t>Total</a:t>
                      </a:r>
                      <a:endParaRPr lang="en-US" dirty="0"/>
                    </a:p>
                  </a:txBody>
                  <a:tcPr/>
                </a:tc>
                <a:tc>
                  <a:txBody>
                    <a:bodyPr/>
                    <a:lstStyle/>
                    <a:p>
                      <a:r>
                        <a:rPr lang="en-US" dirty="0" smtClean="0"/>
                        <a:t>144</a:t>
                      </a:r>
                      <a:endParaRPr lang="en-US" dirty="0"/>
                    </a:p>
                  </a:txBody>
                  <a:tcPr/>
                </a:tc>
                <a:tc>
                  <a:txBody>
                    <a:bodyPr/>
                    <a:lstStyle/>
                    <a:p>
                      <a:r>
                        <a:rPr lang="en-US" dirty="0" smtClean="0"/>
                        <a:t>456</a:t>
                      </a:r>
                      <a:endParaRPr lang="en-US" dirty="0"/>
                    </a:p>
                  </a:txBody>
                  <a:tcPr/>
                </a:tc>
              </a:tr>
            </a:tbl>
          </a:graphicData>
        </a:graphic>
      </p:graphicFrame>
    </p:spTree>
    <p:extLst>
      <p:ext uri="{BB962C8B-B14F-4D97-AF65-F5344CB8AC3E}">
        <p14:creationId xmlns:p14="http://schemas.microsoft.com/office/powerpoint/2010/main" val="2853736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Leibovici’s</a:t>
            </a:r>
            <a:r>
              <a:rPr lang="en-US" dirty="0" smtClean="0"/>
              <a:t> reply</a:t>
            </a:r>
            <a:endParaRPr lang="en-US" dirty="0"/>
          </a:p>
        </p:txBody>
      </p:sp>
      <p:pic>
        <p:nvPicPr>
          <p:cNvPr id="4" name="Content Placeholder 3" descr="Screen Shot 2012-11-12 at 12.28.15 PM.png"/>
          <p:cNvPicPr>
            <a:picLocks noGrp="1" noChangeAspect="1"/>
          </p:cNvPicPr>
          <p:nvPr>
            <p:ph idx="1"/>
          </p:nvPr>
        </p:nvPicPr>
        <p:blipFill>
          <a:blip r:embed="rId3">
            <a:extLst>
              <a:ext uri="{28A0092B-C50C-407E-A947-70E740481C1C}">
                <a14:useLocalDpi xmlns:a14="http://schemas.microsoft.com/office/drawing/2010/main" val="0"/>
              </a:ext>
            </a:extLst>
          </a:blip>
          <a:srcRect l="-13129" r="-13129"/>
          <a:stretch>
            <a:fillRect/>
          </a:stretch>
        </p:blipFill>
        <p:spPr/>
      </p:pic>
      <p:sp>
        <p:nvSpPr>
          <p:cNvPr id="5" name="TextBox 4"/>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473316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Causation without correlation (2)</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1161068"/>
              </p:ext>
            </p:extLst>
          </p:nvPr>
        </p:nvGraphicFramePr>
        <p:xfrm>
          <a:off x="457200" y="2246720"/>
          <a:ext cx="8229599" cy="1844040"/>
        </p:xfrm>
        <a:graphic>
          <a:graphicData uri="http://schemas.openxmlformats.org/drawingml/2006/table">
            <a:tbl>
              <a:tblPr firstRow="1">
                <a:tableStyleId>{9D7B26C5-4107-4FEC-AEDC-1716B250A1EF}</a:tableStyleId>
              </a:tblPr>
              <a:tblGrid>
                <a:gridCol w="1332345"/>
                <a:gridCol w="1018969"/>
                <a:gridCol w="1347850"/>
                <a:gridCol w="1003464"/>
                <a:gridCol w="1175657"/>
                <a:gridCol w="1175657"/>
                <a:gridCol w="1175657"/>
              </a:tblGrid>
              <a:tr h="320040">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Treatment</a:t>
                      </a:r>
                    </a:p>
                    <a:p>
                      <a:endParaRPr lang="en-US" dirty="0"/>
                    </a:p>
                  </a:txBody>
                  <a:tcPr/>
                </a:tc>
                <a:tc gridSpan="2">
                  <a:txBody>
                    <a:bodyPr/>
                    <a:lstStyle/>
                    <a:p>
                      <a:r>
                        <a:rPr lang="en-US" dirty="0" smtClean="0"/>
                        <a:t>Men</a:t>
                      </a:r>
                      <a:endParaRPr lang="en-US" dirty="0"/>
                    </a:p>
                  </a:txBody>
                  <a:tcPr/>
                </a:tc>
                <a:tc hMerge="1">
                  <a:txBody>
                    <a:bodyPr/>
                    <a:lstStyle/>
                    <a:p>
                      <a:endParaRPr lang="en-US" dirty="0"/>
                    </a:p>
                  </a:txBody>
                  <a:tcPr/>
                </a:tc>
                <a:tc gridSpan="2">
                  <a:txBody>
                    <a:bodyPr/>
                    <a:lstStyle/>
                    <a:p>
                      <a:r>
                        <a:rPr lang="en-US" dirty="0" smtClean="0"/>
                        <a:t>Women</a:t>
                      </a:r>
                      <a:endParaRPr lang="en-US" dirty="0"/>
                    </a:p>
                  </a:txBody>
                  <a:tcPr/>
                </a:tc>
                <a:tc hMerge="1">
                  <a:txBody>
                    <a:bodyPr/>
                    <a:lstStyle/>
                    <a:p>
                      <a:endParaRPr lang="en-US" dirty="0"/>
                    </a:p>
                  </a:txBody>
                  <a:tcPr/>
                </a:tc>
                <a:tc gridSpan="2">
                  <a:txBody>
                    <a:bodyPr/>
                    <a:lstStyle/>
                    <a:p>
                      <a:r>
                        <a:rPr lang="en-US" dirty="0" smtClean="0"/>
                        <a:t>Combined</a:t>
                      </a:r>
                      <a:endParaRPr lang="en-US" dirty="0"/>
                    </a:p>
                  </a:txBody>
                  <a:tcPr/>
                </a:tc>
                <a:tc hMerge="1">
                  <a:txBody>
                    <a:bodyPr/>
                    <a:lstStyle/>
                    <a:p>
                      <a:endParaRPr lang="en-US" dirty="0"/>
                    </a:p>
                  </a:txBody>
                  <a:tcPr/>
                </a:tc>
              </a:tr>
              <a:tr h="320040">
                <a:tc vMerge="1">
                  <a:txBody>
                    <a:bodyPr/>
                    <a:lstStyle/>
                    <a:p>
                      <a:endParaRPr lang="en-US"/>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c>
                  <a:txBody>
                    <a:bodyPr/>
                    <a:lstStyle/>
                    <a:p>
                      <a:r>
                        <a:rPr lang="en-US" dirty="0" smtClean="0"/>
                        <a:t>Dead</a:t>
                      </a:r>
                      <a:endParaRPr lang="en-US" dirty="0"/>
                    </a:p>
                  </a:txBody>
                  <a:tcPr/>
                </a:tc>
                <a:tc>
                  <a:txBody>
                    <a:bodyPr/>
                    <a:lstStyle/>
                    <a:p>
                      <a:r>
                        <a:rPr lang="en-US" dirty="0" smtClean="0"/>
                        <a:t>Alive</a:t>
                      </a:r>
                      <a:endParaRPr lang="en-US" dirty="0"/>
                    </a:p>
                  </a:txBody>
                  <a:tcPr/>
                </a:tc>
              </a:tr>
              <a:tr h="370840">
                <a:tc>
                  <a:txBody>
                    <a:bodyPr/>
                    <a:lstStyle/>
                    <a:p>
                      <a:r>
                        <a:rPr lang="en-US" dirty="0" smtClean="0"/>
                        <a:t>A</a:t>
                      </a:r>
                      <a:endParaRPr lang="en-US" dirty="0"/>
                    </a:p>
                  </a:txBody>
                  <a:tcPr/>
                </a:tc>
                <a:tc>
                  <a:txBody>
                    <a:bodyPr/>
                    <a:lstStyle/>
                    <a:p>
                      <a:r>
                        <a:rPr lang="en-US" dirty="0" smtClean="0"/>
                        <a:t>80</a:t>
                      </a:r>
                      <a:endParaRPr lang="en-US" dirty="0"/>
                    </a:p>
                  </a:txBody>
                  <a:tcPr/>
                </a:tc>
                <a:tc>
                  <a:txBody>
                    <a:bodyPr/>
                    <a:lstStyle/>
                    <a:p>
                      <a:r>
                        <a:rPr lang="en-US" dirty="0" smtClean="0"/>
                        <a:t>120 (</a:t>
                      </a:r>
                      <a:r>
                        <a:rPr lang="en-US" dirty="0" smtClean="0">
                          <a:solidFill>
                            <a:srgbClr val="008000"/>
                          </a:solidFill>
                        </a:rPr>
                        <a:t>60%</a:t>
                      </a:r>
                      <a:r>
                        <a:rPr lang="en-US" dirty="0" smtClean="0"/>
                        <a:t>)</a:t>
                      </a:r>
                      <a:endParaRPr lang="en-US" dirty="0"/>
                    </a:p>
                  </a:txBody>
                  <a:tcPr/>
                </a:tc>
                <a:tc>
                  <a:txBody>
                    <a:bodyPr/>
                    <a:lstStyle/>
                    <a:p>
                      <a:r>
                        <a:rPr lang="en-US" dirty="0" smtClean="0"/>
                        <a:t>5</a:t>
                      </a:r>
                      <a:endParaRPr lang="en-US" dirty="0"/>
                    </a:p>
                  </a:txBody>
                  <a:tcPr/>
                </a:tc>
                <a:tc>
                  <a:txBody>
                    <a:bodyPr/>
                    <a:lstStyle/>
                    <a:p>
                      <a:r>
                        <a:rPr lang="en-US" dirty="0" smtClean="0"/>
                        <a:t>95 (</a:t>
                      </a:r>
                      <a:r>
                        <a:rPr lang="en-US" dirty="0" smtClean="0">
                          <a:solidFill>
                            <a:srgbClr val="008000"/>
                          </a:solidFill>
                        </a:rPr>
                        <a:t>95%</a:t>
                      </a:r>
                      <a:r>
                        <a:rPr lang="en-US" dirty="0" smtClean="0"/>
                        <a:t>)</a:t>
                      </a:r>
                      <a:endParaRPr lang="en-US" dirty="0"/>
                    </a:p>
                  </a:txBody>
                  <a:tcPr/>
                </a:tc>
                <a:tc>
                  <a:txBody>
                    <a:bodyPr/>
                    <a:lstStyle/>
                    <a:p>
                      <a:r>
                        <a:rPr lang="en-US" dirty="0" smtClean="0"/>
                        <a:t>85</a:t>
                      </a:r>
                      <a:endParaRPr lang="en-US" dirty="0"/>
                    </a:p>
                  </a:txBody>
                  <a:tcPr/>
                </a:tc>
                <a:tc>
                  <a:txBody>
                    <a:bodyPr/>
                    <a:lstStyle/>
                    <a:p>
                      <a:r>
                        <a:rPr lang="en-US" dirty="0" smtClean="0"/>
                        <a:t>215 (</a:t>
                      </a:r>
                      <a:r>
                        <a:rPr lang="en-US" dirty="0" smtClean="0">
                          <a:solidFill>
                            <a:srgbClr val="FF0000"/>
                          </a:solidFill>
                        </a:rPr>
                        <a:t>72%</a:t>
                      </a:r>
                      <a:r>
                        <a:rPr lang="en-US" dirty="0" smtClean="0"/>
                        <a:t>)</a:t>
                      </a:r>
                      <a:endParaRPr lang="en-US" dirty="0"/>
                    </a:p>
                  </a:txBody>
                  <a:tcPr/>
                </a:tc>
              </a:tr>
              <a:tr h="370840">
                <a:tc>
                  <a:txBody>
                    <a:bodyPr/>
                    <a:lstStyle/>
                    <a:p>
                      <a:r>
                        <a:rPr lang="en-US" dirty="0" smtClean="0"/>
                        <a:t>B</a:t>
                      </a:r>
                      <a:endParaRPr lang="en-US" dirty="0"/>
                    </a:p>
                  </a:txBody>
                  <a:tcPr/>
                </a:tc>
                <a:tc>
                  <a:txBody>
                    <a:bodyPr/>
                    <a:lstStyle/>
                    <a:p>
                      <a:r>
                        <a:rPr lang="en-US" dirty="0" smtClean="0"/>
                        <a:t>20</a:t>
                      </a:r>
                      <a:endParaRPr lang="en-US" dirty="0"/>
                    </a:p>
                  </a:txBody>
                  <a:tcPr/>
                </a:tc>
                <a:tc>
                  <a:txBody>
                    <a:bodyPr/>
                    <a:lstStyle/>
                    <a:p>
                      <a:r>
                        <a:rPr lang="en-US" dirty="0" smtClean="0"/>
                        <a:t>20 (</a:t>
                      </a:r>
                      <a:r>
                        <a:rPr lang="en-US" dirty="0" smtClean="0">
                          <a:solidFill>
                            <a:srgbClr val="FF0000"/>
                          </a:solidFill>
                        </a:rPr>
                        <a:t>50%</a:t>
                      </a:r>
                      <a:r>
                        <a:rPr lang="en-US" dirty="0" smtClean="0"/>
                        <a:t>)</a:t>
                      </a:r>
                      <a:endParaRPr lang="en-US" dirty="0"/>
                    </a:p>
                  </a:txBody>
                  <a:tcPr/>
                </a:tc>
                <a:tc>
                  <a:txBody>
                    <a:bodyPr/>
                    <a:lstStyle/>
                    <a:p>
                      <a:r>
                        <a:rPr lang="en-US" dirty="0" smtClean="0"/>
                        <a:t>39</a:t>
                      </a:r>
                      <a:endParaRPr lang="en-US" dirty="0"/>
                    </a:p>
                  </a:txBody>
                  <a:tcPr/>
                </a:tc>
                <a:tc>
                  <a:txBody>
                    <a:bodyPr/>
                    <a:lstStyle/>
                    <a:p>
                      <a:r>
                        <a:rPr lang="en-US" dirty="0" smtClean="0"/>
                        <a:t>221 (</a:t>
                      </a:r>
                      <a:r>
                        <a:rPr lang="en-US" dirty="0" smtClean="0">
                          <a:solidFill>
                            <a:srgbClr val="FF0000"/>
                          </a:solidFill>
                        </a:rPr>
                        <a:t>85%</a:t>
                      </a:r>
                      <a:r>
                        <a:rPr lang="en-US" dirty="0" smtClean="0"/>
                        <a:t>)</a:t>
                      </a:r>
                      <a:endParaRPr lang="en-US" dirty="0"/>
                    </a:p>
                  </a:txBody>
                  <a:tcPr/>
                </a:tc>
                <a:tc>
                  <a:txBody>
                    <a:bodyPr/>
                    <a:lstStyle/>
                    <a:p>
                      <a:r>
                        <a:rPr lang="en-US" dirty="0" smtClean="0"/>
                        <a:t>59</a:t>
                      </a:r>
                      <a:endParaRPr lang="en-US" dirty="0"/>
                    </a:p>
                  </a:txBody>
                  <a:tcPr/>
                </a:tc>
                <a:tc>
                  <a:txBody>
                    <a:bodyPr/>
                    <a:lstStyle/>
                    <a:p>
                      <a:r>
                        <a:rPr lang="en-US" dirty="0" smtClean="0"/>
                        <a:t>241 (</a:t>
                      </a:r>
                      <a:r>
                        <a:rPr lang="en-US" dirty="0" smtClean="0">
                          <a:solidFill>
                            <a:srgbClr val="008000"/>
                          </a:solidFill>
                        </a:rPr>
                        <a:t>80%</a:t>
                      </a:r>
                      <a:r>
                        <a:rPr lang="en-US" dirty="0" smtClean="0"/>
                        <a:t>)</a:t>
                      </a:r>
                      <a:endParaRPr lang="en-US" dirty="0"/>
                    </a:p>
                  </a:txBody>
                  <a:tcPr/>
                </a:tc>
              </a:tr>
              <a:tr h="370840">
                <a:tc>
                  <a:txBody>
                    <a:bodyPr/>
                    <a:lstStyle/>
                    <a:p>
                      <a:r>
                        <a:rPr lang="en-US" dirty="0" smtClean="0"/>
                        <a:t>Total</a:t>
                      </a:r>
                      <a:endParaRPr lang="en-US" dirty="0"/>
                    </a:p>
                  </a:txBody>
                  <a:tcPr/>
                </a:tc>
                <a:tc>
                  <a:txBody>
                    <a:bodyPr/>
                    <a:lstStyle/>
                    <a:p>
                      <a:r>
                        <a:rPr lang="en-US" dirty="0" smtClean="0"/>
                        <a:t>100</a:t>
                      </a:r>
                      <a:endParaRPr lang="en-US" dirty="0"/>
                    </a:p>
                  </a:txBody>
                  <a:tcPr/>
                </a:tc>
                <a:tc>
                  <a:txBody>
                    <a:bodyPr/>
                    <a:lstStyle/>
                    <a:p>
                      <a:r>
                        <a:rPr lang="en-US" dirty="0" smtClean="0"/>
                        <a:t>140</a:t>
                      </a:r>
                      <a:endParaRPr lang="en-US" dirty="0"/>
                    </a:p>
                  </a:txBody>
                  <a:tcPr/>
                </a:tc>
                <a:tc>
                  <a:txBody>
                    <a:bodyPr/>
                    <a:lstStyle/>
                    <a:p>
                      <a:r>
                        <a:rPr lang="en-US" dirty="0" smtClean="0"/>
                        <a:t>44</a:t>
                      </a:r>
                      <a:endParaRPr lang="en-US" dirty="0"/>
                    </a:p>
                  </a:txBody>
                  <a:tcPr/>
                </a:tc>
                <a:tc>
                  <a:txBody>
                    <a:bodyPr/>
                    <a:lstStyle/>
                    <a:p>
                      <a:r>
                        <a:rPr lang="en-US" dirty="0" smtClean="0"/>
                        <a:t>316</a:t>
                      </a:r>
                      <a:endParaRPr lang="en-US" dirty="0"/>
                    </a:p>
                  </a:txBody>
                  <a:tcPr/>
                </a:tc>
                <a:tc>
                  <a:txBody>
                    <a:bodyPr/>
                    <a:lstStyle/>
                    <a:p>
                      <a:r>
                        <a:rPr lang="en-US" dirty="0" smtClean="0"/>
                        <a:t>144</a:t>
                      </a:r>
                      <a:endParaRPr lang="en-US" dirty="0"/>
                    </a:p>
                  </a:txBody>
                  <a:tcPr/>
                </a:tc>
                <a:tc>
                  <a:txBody>
                    <a:bodyPr/>
                    <a:lstStyle/>
                    <a:p>
                      <a:r>
                        <a:rPr lang="en-US" dirty="0" smtClean="0"/>
                        <a:t>456</a:t>
                      </a:r>
                      <a:endParaRPr lang="en-US" dirty="0"/>
                    </a:p>
                  </a:txBody>
                  <a:tcPr/>
                </a:tc>
              </a:tr>
            </a:tbl>
          </a:graphicData>
        </a:graphic>
      </p:graphicFrame>
      <p:sp>
        <p:nvSpPr>
          <p:cNvPr id="7" name="TextBox 6"/>
          <p:cNvSpPr txBox="1"/>
          <p:nvPr/>
        </p:nvSpPr>
        <p:spPr>
          <a:xfrm>
            <a:off x="1293091" y="5772727"/>
            <a:ext cx="6881091" cy="738664"/>
          </a:xfrm>
          <a:prstGeom prst="rect">
            <a:avLst/>
          </a:prstGeom>
          <a:noFill/>
        </p:spPr>
        <p:txBody>
          <a:bodyPr wrap="square" rtlCol="0">
            <a:spAutoFit/>
          </a:bodyPr>
          <a:lstStyle/>
          <a:p>
            <a:r>
              <a:rPr lang="en-US" sz="1400" dirty="0" smtClean="0"/>
              <a:t>Baker </a:t>
            </a:r>
            <a:r>
              <a:rPr lang="en-US" sz="1400" dirty="0"/>
              <a:t>SG, Kramer BS (2001) Good for women, good for men, bad for people: Simpson's paradox and the importance of sex-specific analysis in observational studies. Journal of women's health &amp; gender-based medicine 10: 867-872</a:t>
            </a:r>
          </a:p>
        </p:txBody>
      </p:sp>
    </p:spTree>
    <p:extLst>
      <p:ext uri="{BB962C8B-B14F-4D97-AF65-F5344CB8AC3E}">
        <p14:creationId xmlns:p14="http://schemas.microsoft.com/office/powerpoint/2010/main" val="8422304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Frequentist </a:t>
            </a:r>
            <a:r>
              <a:rPr lang="en-US" i="1" dirty="0"/>
              <a:t>vs</a:t>
            </a:r>
            <a:r>
              <a:rPr lang="en-US" dirty="0"/>
              <a:t> Bayesian </a:t>
            </a:r>
            <a:r>
              <a:rPr lang="en-US" dirty="0" smtClean="0"/>
              <a:t>Approaches</a:t>
            </a:r>
            <a:endParaRPr lang="en-US" dirty="0"/>
          </a:p>
        </p:txBody>
      </p:sp>
      <p:sp>
        <p:nvSpPr>
          <p:cNvPr id="3" name="Text Placeholder 2"/>
          <p:cNvSpPr>
            <a:spLocks noGrp="1"/>
          </p:cNvSpPr>
          <p:nvPr>
            <p:ph type="body" idx="1"/>
          </p:nvPr>
        </p:nvSpPr>
        <p:spPr/>
        <p:txBody>
          <a:bodyPr/>
          <a:lstStyle/>
          <a:p>
            <a:r>
              <a:rPr lang="en-US" dirty="0" smtClean="0"/>
              <a:t>Formalizing Causality</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4/18/17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76694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Statistical Tests: T-Test</a:t>
            </a:r>
            <a:endParaRPr lang="en-US" dirty="0"/>
          </a:p>
        </p:txBody>
      </p:sp>
      <p:sp>
        <p:nvSpPr>
          <p:cNvPr id="3" name="Content Placeholder 2"/>
          <p:cNvSpPr>
            <a:spLocks noGrp="1"/>
          </p:cNvSpPr>
          <p:nvPr>
            <p:ph idx="1"/>
          </p:nvPr>
        </p:nvSpPr>
        <p:spPr>
          <a:xfrm>
            <a:off x="1128942" y="1423820"/>
            <a:ext cx="7761058" cy="4379976"/>
          </a:xfrm>
        </p:spPr>
        <p:txBody>
          <a:bodyPr/>
          <a:lstStyle/>
          <a:p>
            <a:pPr marL="0" lvl="1" indent="0">
              <a:buClr>
                <a:schemeClr val="accent3"/>
              </a:buClr>
              <a:buSzTx/>
              <a:buNone/>
            </a:pPr>
            <a:r>
              <a:rPr lang="en-US" dirty="0" smtClean="0"/>
              <a:t>T-Test</a:t>
            </a:r>
          </a:p>
          <a:p>
            <a:pPr lvl="1"/>
            <a:r>
              <a:rPr lang="en-US" dirty="0" smtClean="0"/>
              <a:t>Tests for </a:t>
            </a:r>
            <a:r>
              <a:rPr lang="en-US" i="1" dirty="0" smtClean="0"/>
              <a:t>difference between two samples</a:t>
            </a:r>
          </a:p>
          <a:p>
            <a:pPr lvl="1"/>
            <a:r>
              <a:rPr lang="en-US" dirty="0" smtClean="0"/>
              <a:t>Best used to determine what is ‘worthy of a second look’</a:t>
            </a:r>
          </a:p>
          <a:p>
            <a:pPr lvl="1"/>
            <a:r>
              <a:rPr lang="en-US" dirty="0" smtClean="0"/>
              <a:t>Limited in its applicability to normal, independent data</a:t>
            </a:r>
          </a:p>
          <a:p>
            <a:pPr lvl="1"/>
            <a:r>
              <a:rPr lang="en-US" dirty="0" smtClean="0"/>
              <a:t>The more implausible the hypothesis, the greater chance that it is a ‘false alarm’</a:t>
            </a:r>
          </a:p>
          <a:p>
            <a:pPr lvl="1"/>
            <a:r>
              <a:rPr lang="en-US" dirty="0" smtClean="0"/>
              <a:t>Does not help to document </a:t>
            </a:r>
            <a:r>
              <a:rPr lang="en-US" i="1" dirty="0" smtClean="0"/>
              <a:t>effect size </a:t>
            </a:r>
            <a:r>
              <a:rPr lang="en-US" dirty="0" smtClean="0"/>
              <a:t>[the actual difference between groups], just </a:t>
            </a:r>
            <a:r>
              <a:rPr lang="en-US" i="1" dirty="0" smtClean="0"/>
              <a:t>effect likelihood</a:t>
            </a:r>
          </a:p>
          <a:p>
            <a:pPr lvl="1"/>
            <a:r>
              <a:rPr lang="en-US" dirty="0" smtClean="0"/>
              <a:t>Susceptible to ‘data dredging’ </a:t>
            </a:r>
          </a:p>
          <a:p>
            <a:pPr lvl="2"/>
            <a:r>
              <a:rPr lang="en-US" dirty="0" smtClean="0"/>
              <a:t>Varied tests looking for a significant result</a:t>
            </a:r>
          </a:p>
          <a:p>
            <a:pPr lvl="2"/>
            <a:r>
              <a:rPr lang="en-US" dirty="0" smtClean="0"/>
              <a:t>Adjustments mid experiment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654726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39" name="Title 1"/>
          <p:cNvSpPr>
            <a:spLocks noGrp="1"/>
          </p:cNvSpPr>
          <p:nvPr>
            <p:ph type="title"/>
          </p:nvPr>
        </p:nvSpPr>
        <p:spPr>
          <a:xfrm>
            <a:off x="1896228" y="279861"/>
            <a:ext cx="6280441" cy="990107"/>
          </a:xfrm>
        </p:spPr>
        <p:txBody>
          <a:bodyPr anchor="t"/>
          <a:lstStyle/>
          <a:p>
            <a:r>
              <a:rPr lang="en-US" dirty="0" smtClean="0"/>
              <a:t>Two samples</a:t>
            </a:r>
            <a:endParaRPr lang="en-US" dirty="0"/>
          </a:p>
        </p:txBody>
      </p:sp>
    </p:spTree>
    <p:extLst>
      <p:ext uri="{BB962C8B-B14F-4D97-AF65-F5344CB8AC3E}">
        <p14:creationId xmlns:p14="http://schemas.microsoft.com/office/powerpoint/2010/main" val="264292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21" y="2356723"/>
            <a:ext cx="4572000" cy="2513283"/>
          </a:xfrm>
          <a:prstGeom prst="rect">
            <a:avLst/>
          </a:prstGeom>
        </p:spPr>
      </p:pic>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0" name="Title 1"/>
          <p:cNvSpPr>
            <a:spLocks noGrp="1"/>
          </p:cNvSpPr>
          <p:nvPr>
            <p:ph type="title"/>
          </p:nvPr>
        </p:nvSpPr>
        <p:spPr>
          <a:xfrm>
            <a:off x="1896228" y="279861"/>
            <a:ext cx="6280441" cy="990107"/>
          </a:xfrm>
        </p:spPr>
        <p:txBody>
          <a:bodyPr anchor="t"/>
          <a:lstStyle/>
          <a:p>
            <a:r>
              <a:rPr lang="en-US" dirty="0" smtClean="0"/>
              <a:t>Where is the mean?</a:t>
            </a:r>
            <a:endParaRPr lang="en-US" dirty="0"/>
          </a:p>
        </p:txBody>
      </p:sp>
    </p:spTree>
    <p:extLst>
      <p:ext uri="{BB962C8B-B14F-4D97-AF65-F5344CB8AC3E}">
        <p14:creationId xmlns:p14="http://schemas.microsoft.com/office/powerpoint/2010/main" val="6415029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830" y="2356723"/>
            <a:ext cx="4572000" cy="2513283"/>
          </a:xfrm>
          <a:prstGeom prst="rect">
            <a:avLst/>
          </a:prstGeom>
        </p:spPr>
      </p:pic>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2"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smtClean="0"/>
              <a:t>Where is the mean?</a:t>
            </a:r>
            <a:endParaRPr lang="en-US" dirty="0"/>
          </a:p>
        </p:txBody>
      </p:sp>
    </p:spTree>
    <p:extLst>
      <p:ext uri="{BB962C8B-B14F-4D97-AF65-F5344CB8AC3E}">
        <p14:creationId xmlns:p14="http://schemas.microsoft.com/office/powerpoint/2010/main" val="18809685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359" y="2356723"/>
            <a:ext cx="4572000" cy="2513283"/>
          </a:xfrm>
          <a:prstGeom prst="rect">
            <a:avLst/>
          </a:prstGeom>
        </p:spPr>
      </p:pic>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 name="Title 1"/>
          <p:cNvSpPr>
            <a:spLocks noGrp="1"/>
          </p:cNvSpPr>
          <p:nvPr>
            <p:ph type="title"/>
          </p:nvPr>
        </p:nvSpPr>
        <p:spPr/>
        <p:txBody>
          <a:bodyPr/>
          <a:lstStyle/>
          <a:p>
            <a:endParaRPr lang="en-US"/>
          </a:p>
        </p:txBody>
      </p:sp>
      <p:sp>
        <p:nvSpPr>
          <p:cNvPr id="22"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smtClean="0"/>
              <a:t>Where is the mean?</a:t>
            </a:r>
            <a:endParaRPr lang="en-US" dirty="0"/>
          </a:p>
        </p:txBody>
      </p:sp>
    </p:spTree>
    <p:extLst>
      <p:ext uri="{BB962C8B-B14F-4D97-AF65-F5344CB8AC3E}">
        <p14:creationId xmlns:p14="http://schemas.microsoft.com/office/powerpoint/2010/main" val="4048156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2" name="Straight Connector 21"/>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5" name="TextBox 24"/>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6" name="Title 1"/>
          <p:cNvSpPr>
            <a:spLocks noGrp="1"/>
          </p:cNvSpPr>
          <p:nvPr>
            <p:ph type="title"/>
          </p:nvPr>
        </p:nvSpPr>
        <p:spPr>
          <a:xfrm>
            <a:off x="1896228" y="279861"/>
            <a:ext cx="6280441" cy="990107"/>
          </a:xfrm>
        </p:spPr>
        <p:txBody>
          <a:bodyPr anchor="t"/>
          <a:lstStyle/>
          <a:p>
            <a:r>
              <a:rPr lang="en-US" dirty="0" smtClean="0"/>
              <a:t>Where is the mean?</a:t>
            </a:r>
            <a:endParaRPr lang="en-US" dirty="0"/>
          </a:p>
        </p:txBody>
      </p:sp>
    </p:spTree>
    <p:extLst>
      <p:ext uri="{BB962C8B-B14F-4D97-AF65-F5344CB8AC3E}">
        <p14:creationId xmlns:p14="http://schemas.microsoft.com/office/powerpoint/2010/main" val="4749805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2" name="Straight Connector 21"/>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5" name="TextBox 24"/>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 name="Title 1"/>
          <p:cNvSpPr>
            <a:spLocks noGrp="1"/>
          </p:cNvSpPr>
          <p:nvPr>
            <p:ph type="title"/>
          </p:nvPr>
        </p:nvSpPr>
        <p:spPr/>
        <p:txBody>
          <a:bodyPr/>
          <a:lstStyle/>
          <a:p>
            <a:endParaRPr lang="en-US"/>
          </a:p>
        </p:txBody>
      </p:sp>
      <p:sp>
        <p:nvSpPr>
          <p:cNvPr id="28" name="Title 1"/>
          <p:cNvSpPr txBox="1">
            <a:spLocks/>
          </p:cNvSpPr>
          <p:nvPr/>
        </p:nvSpPr>
        <p:spPr>
          <a:xfrm>
            <a:off x="1896228" y="279861"/>
            <a:ext cx="6280441" cy="990107"/>
          </a:xfrm>
          <a:prstGeom prst="rect">
            <a:avLst/>
          </a:prstGeom>
        </p:spPr>
        <p:txBody>
          <a:bodyPr vert="horz" lIns="0" tIns="0" rIns="0" bIns="45720" rtlCol="0" anchor="t"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en-US" smtClean="0"/>
              <a:t>Is there a difference?</a:t>
            </a:r>
            <a:endParaRPr lang="en-US" dirty="0"/>
          </a:p>
        </p:txBody>
      </p:sp>
    </p:spTree>
    <p:extLst>
      <p:ext uri="{BB962C8B-B14F-4D97-AF65-F5344CB8AC3E}">
        <p14:creationId xmlns:p14="http://schemas.microsoft.com/office/powerpoint/2010/main" val="20626527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sp>
        <p:nvSpPr>
          <p:cNvPr id="20" name="Rectangle 19"/>
          <p:cNvSpPr/>
          <p:nvPr/>
        </p:nvSpPr>
        <p:spPr>
          <a:xfrm>
            <a:off x="2536691" y="929898"/>
            <a:ext cx="1743769"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022596" y="929898"/>
            <a:ext cx="2198095"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5" name="TextBox 24"/>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6" name="TextBox 25"/>
          <p:cNvSpPr txBox="1"/>
          <p:nvPr/>
        </p:nvSpPr>
        <p:spPr>
          <a:xfrm>
            <a:off x="2209317" y="449856"/>
            <a:ext cx="2433167" cy="369332"/>
          </a:xfrm>
          <a:prstGeom prst="rect">
            <a:avLst/>
          </a:prstGeom>
          <a:noFill/>
        </p:spPr>
        <p:txBody>
          <a:bodyPr wrap="none" rtlCol="0">
            <a:spAutoFit/>
          </a:bodyPr>
          <a:lstStyle/>
          <a:p>
            <a:r>
              <a:rPr lang="en-US" dirty="0" smtClean="0"/>
              <a:t>95% confidence interval</a:t>
            </a:r>
            <a:endParaRPr lang="en-US" dirty="0"/>
          </a:p>
        </p:txBody>
      </p:sp>
      <p:sp>
        <p:nvSpPr>
          <p:cNvPr id="28" name="TextBox 27"/>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Tree>
    <p:extLst>
      <p:ext uri="{BB962C8B-B14F-4D97-AF65-F5344CB8AC3E}">
        <p14:creationId xmlns:p14="http://schemas.microsoft.com/office/powerpoint/2010/main" val="16707441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XMRV leads to CFS?</a:t>
            </a:r>
            <a:endParaRPr lang="en-US" dirty="0"/>
          </a:p>
        </p:txBody>
      </p:sp>
      <p:pic>
        <p:nvPicPr>
          <p:cNvPr id="4" name="Content Placeholder 3" descr="Screen Shot 2012-08-25 at 12.54.28 PM.png"/>
          <p:cNvPicPr>
            <a:picLocks noGrp="1" noChangeAspect="1"/>
          </p:cNvPicPr>
          <p:nvPr>
            <p:ph idx="1"/>
          </p:nvPr>
        </p:nvPicPr>
        <p:blipFill>
          <a:blip r:embed="rId2">
            <a:extLst>
              <a:ext uri="{28A0092B-C50C-407E-A947-70E740481C1C}">
                <a14:useLocalDpi xmlns:a14="http://schemas.microsoft.com/office/drawing/2010/main" val="0"/>
              </a:ext>
            </a:extLst>
          </a:blip>
          <a:srcRect t="1194" b="1194"/>
          <a:stretch>
            <a:fillRect/>
          </a:stretch>
        </p:blipFill>
        <p:spPr>
          <a:prstGeom prst="rect">
            <a:avLst/>
          </a:prstGeom>
        </p:spPr>
      </p:pic>
      <p:sp>
        <p:nvSpPr>
          <p:cNvPr id="3" name="TextBox 2"/>
          <p:cNvSpPr txBox="1"/>
          <p:nvPr/>
        </p:nvSpPr>
        <p:spPr>
          <a:xfrm>
            <a:off x="524486" y="6475330"/>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6762408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44333"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286818"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771788"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014273"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741608"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39" name="Title 1"/>
          <p:cNvSpPr>
            <a:spLocks noGrp="1"/>
          </p:cNvSpPr>
          <p:nvPr>
            <p:ph type="title"/>
          </p:nvPr>
        </p:nvSpPr>
        <p:spPr>
          <a:xfrm>
            <a:off x="1896228" y="279861"/>
            <a:ext cx="6280441" cy="990107"/>
          </a:xfrm>
        </p:spPr>
        <p:txBody>
          <a:bodyPr anchor="t"/>
          <a:lstStyle/>
          <a:p>
            <a:r>
              <a:rPr lang="en-US" dirty="0" smtClean="0"/>
              <a:t>Is there a difference?</a:t>
            </a:r>
            <a:endParaRPr lang="en-US" dirty="0"/>
          </a:p>
        </p:txBody>
      </p:sp>
    </p:spTree>
    <p:extLst>
      <p:ext uri="{BB962C8B-B14F-4D97-AF65-F5344CB8AC3E}">
        <p14:creationId xmlns:p14="http://schemas.microsoft.com/office/powerpoint/2010/main" val="17232399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44333"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286818"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771788"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014273"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741608"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752166"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39" name="TextBox 38"/>
          <p:cNvSpPr txBox="1"/>
          <p:nvPr/>
        </p:nvSpPr>
        <p:spPr>
          <a:xfrm>
            <a:off x="2209317" y="449856"/>
            <a:ext cx="2433167" cy="369332"/>
          </a:xfrm>
          <a:prstGeom prst="rect">
            <a:avLst/>
          </a:prstGeom>
          <a:noFill/>
        </p:spPr>
        <p:txBody>
          <a:bodyPr wrap="none" rtlCol="0">
            <a:spAutoFit/>
          </a:bodyPr>
          <a:lstStyle/>
          <a:p>
            <a:r>
              <a:rPr lang="en-US" dirty="0" smtClean="0"/>
              <a:t>95% confidence interval</a:t>
            </a:r>
            <a:endParaRPr lang="en-US" dirty="0"/>
          </a:p>
        </p:txBody>
      </p:sp>
      <p:sp>
        <p:nvSpPr>
          <p:cNvPr id="43" name="TextBox 42"/>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Tree>
    <p:extLst>
      <p:ext uri="{BB962C8B-B14F-4D97-AF65-F5344CB8AC3E}">
        <p14:creationId xmlns:p14="http://schemas.microsoft.com/office/powerpoint/2010/main" val="4281757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528071"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16389635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309002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3251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57499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54493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81748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5996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30245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78730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03391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419945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797861"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41453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19385217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64</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39" name="Rectangle 38"/>
          <p:cNvSpPr/>
          <p:nvPr/>
        </p:nvSpPr>
        <p:spPr>
          <a:xfrm>
            <a:off x="3289654"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532139"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774624"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744564"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4017109"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4259594"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4502079"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986929"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5233538"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4399081"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997487"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14164"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8972937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65</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44333"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286818"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29303"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99243"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771788"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014273"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56758"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741608"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988217"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153760"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752166"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5368843"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1218832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66</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Tree>
    <p:extLst>
      <p:ext uri="{BB962C8B-B14F-4D97-AF65-F5344CB8AC3E}">
        <p14:creationId xmlns:p14="http://schemas.microsoft.com/office/powerpoint/2010/main" val="1597816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67</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cxnSp>
        <p:nvCxnSpPr>
          <p:cNvPr id="3" name="Straight Arrow Connector 2"/>
          <p:cNvCxnSpPr/>
          <p:nvPr/>
        </p:nvCxnSpPr>
        <p:spPr>
          <a:xfrm>
            <a:off x="3421390" y="1855694"/>
            <a:ext cx="2727448"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6347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68</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cxnSp>
        <p:nvCxnSpPr>
          <p:cNvPr id="3" name="Straight Arrow Connector 2"/>
          <p:cNvCxnSpPr/>
          <p:nvPr/>
        </p:nvCxnSpPr>
        <p:spPr>
          <a:xfrm>
            <a:off x="3421390" y="1855694"/>
            <a:ext cx="2727448"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153605" y="3344621"/>
            <a:ext cx="1110625" cy="369332"/>
          </a:xfrm>
          <a:prstGeom prst="rect">
            <a:avLst/>
          </a:prstGeom>
          <a:noFill/>
        </p:spPr>
        <p:txBody>
          <a:bodyPr wrap="none" rtlCol="0">
            <a:spAutoFit/>
          </a:bodyPr>
          <a:lstStyle/>
          <a:p>
            <a:r>
              <a:rPr lang="en-US" smtClean="0"/>
              <a:t>Effect size</a:t>
            </a:r>
            <a:endParaRPr lang="en-US" dirty="0"/>
          </a:p>
        </p:txBody>
      </p:sp>
      <p:pic>
        <p:nvPicPr>
          <p:cNvPr id="43" name="Picture 4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389" y="2329357"/>
            <a:ext cx="4572000" cy="2513283"/>
          </a:xfrm>
          <a:prstGeom prst="rect">
            <a:avLst/>
          </a:prstGeom>
        </p:spPr>
      </p:pic>
      <p:pic>
        <p:nvPicPr>
          <p:cNvPr id="48" name="Picture 4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56205" y="2335025"/>
            <a:ext cx="4572000" cy="2513283"/>
          </a:xfrm>
          <a:prstGeom prst="rect">
            <a:avLst/>
          </a:prstGeom>
        </p:spPr>
      </p:pic>
    </p:spTree>
    <p:extLst>
      <p:ext uri="{BB962C8B-B14F-4D97-AF65-F5344CB8AC3E}">
        <p14:creationId xmlns:p14="http://schemas.microsoft.com/office/powerpoint/2010/main" val="6866941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69</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09332" y="929898"/>
            <a:ext cx="22286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903968"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790002" y="929898"/>
            <a:ext cx="232595"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Tree>
    <p:extLst>
      <p:ext uri="{BB962C8B-B14F-4D97-AF65-F5344CB8AC3E}">
        <p14:creationId xmlns:p14="http://schemas.microsoft.com/office/powerpoint/2010/main" val="719943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XMRV leads to CFS?</a:t>
            </a:r>
          </a:p>
        </p:txBody>
      </p:sp>
      <p:pic>
        <p:nvPicPr>
          <p:cNvPr id="4" name="Content Placeholder 3" descr="Screen Shot 2012-08-25 at 12.43.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41" r="-184"/>
          <a:stretch/>
        </p:blipFill>
        <p:spPr>
          <a:xfrm>
            <a:off x="183445" y="1600200"/>
            <a:ext cx="5108222" cy="4525963"/>
          </a:xfrm>
        </p:spPr>
      </p:pic>
      <p:sp>
        <p:nvSpPr>
          <p:cNvPr id="5" name="Rectangle 4"/>
          <p:cNvSpPr/>
          <p:nvPr/>
        </p:nvSpPr>
        <p:spPr>
          <a:xfrm>
            <a:off x="254000" y="3857037"/>
            <a:ext cx="4929481" cy="423333"/>
          </a:xfrm>
          <a:prstGeom prst="rect">
            <a:avLst/>
          </a:prstGeom>
          <a:solidFill>
            <a:schemeClr val="accent3">
              <a:lumMod val="20000"/>
              <a:lumOff val="80000"/>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ine Callout 1 5"/>
          <p:cNvSpPr/>
          <p:nvPr/>
        </p:nvSpPr>
        <p:spPr>
          <a:xfrm>
            <a:off x="5973703" y="2803408"/>
            <a:ext cx="2191926" cy="1138296"/>
          </a:xfrm>
          <a:prstGeom prst="borderCallout1">
            <a:avLst>
              <a:gd name="adj1" fmla="val 52634"/>
              <a:gd name="adj2" fmla="val -179"/>
              <a:gd name="adj3" fmla="val 112500"/>
              <a:gd name="adj4" fmla="val -38333"/>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 think it settles the issue of whether the initial report was real or not”</a:t>
            </a:r>
            <a:endParaRPr lang="en-US" dirty="0">
              <a:solidFill>
                <a:srgbClr val="000000"/>
              </a:solidFill>
            </a:endParaRPr>
          </a:p>
        </p:txBody>
      </p:sp>
      <p:sp>
        <p:nvSpPr>
          <p:cNvPr id="7" name="TextBox 6"/>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22524541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70</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897247" y="5199005"/>
            <a:ext cx="284052" cy="369332"/>
          </a:xfrm>
          <a:prstGeom prst="rect">
            <a:avLst/>
          </a:prstGeom>
          <a:noFill/>
        </p:spPr>
        <p:txBody>
          <a:bodyPr wrap="none" rtlCol="0">
            <a:spAutoFit/>
          </a:bodyPr>
          <a:lstStyle/>
          <a:p>
            <a:r>
              <a:rPr lang="en-US" dirty="0"/>
              <a:t>x</a:t>
            </a:r>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309332" y="929898"/>
            <a:ext cx="22286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903968"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21" name="Rectangle 20"/>
          <p:cNvSpPr/>
          <p:nvPr/>
        </p:nvSpPr>
        <p:spPr>
          <a:xfrm>
            <a:off x="2820238"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62723"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05208"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275148"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47693"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790178"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032663"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17513"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764122"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3929665"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790002" y="929898"/>
            <a:ext cx="232595"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4144748"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cxnSp>
        <p:nvCxnSpPr>
          <p:cNvPr id="37" name="Straight Arrow Connector 36"/>
          <p:cNvCxnSpPr/>
          <p:nvPr/>
        </p:nvCxnSpPr>
        <p:spPr>
          <a:xfrm>
            <a:off x="3421390" y="1855694"/>
            <a:ext cx="508275"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389" y="2329357"/>
            <a:ext cx="4572000" cy="2513283"/>
          </a:xfrm>
          <a:prstGeom prst="rect">
            <a:avLst/>
          </a:prstGeom>
        </p:spPr>
      </p:pic>
      <p:pic>
        <p:nvPicPr>
          <p:cNvPr id="39" name="Picture 3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3665" y="2335025"/>
            <a:ext cx="4572000" cy="2513283"/>
          </a:xfrm>
          <a:prstGeom prst="rect">
            <a:avLst/>
          </a:prstGeom>
        </p:spPr>
      </p:pic>
    </p:spTree>
    <p:extLst>
      <p:ext uri="{BB962C8B-B14F-4D97-AF65-F5344CB8AC3E}">
        <p14:creationId xmlns:p14="http://schemas.microsoft.com/office/powerpoint/2010/main" val="5560869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priors</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71</a:t>
            </a:fld>
            <a:endParaRPr lang="en-US" dirty="0"/>
          </a:p>
        </p:txBody>
      </p:sp>
      <p:pic>
        <p:nvPicPr>
          <p:cNvPr id="7" name="Picture 6" descr="Screen Shot 2015-02-14 at 6.23.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Tree>
    <p:extLst>
      <p:ext uri="{BB962C8B-B14F-4D97-AF65-F5344CB8AC3E}">
        <p14:creationId xmlns:p14="http://schemas.microsoft.com/office/powerpoint/2010/main" val="2042924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Plausibility of the hypothesis </a:t>
            </a:r>
            <a:r>
              <a:rPr lang="en-US" dirty="0" smtClean="0"/>
              <a:t>(</a:t>
            </a:r>
            <a:r>
              <a:rPr lang="en-US" i="1" dirty="0" smtClean="0"/>
              <a:t>inference</a:t>
            </a:r>
            <a:r>
              <a:rPr lang="en-US" i="1" dirty="0"/>
              <a:t>)</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72</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366755" y="2159001"/>
            <a:ext cx="1266918"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‘Prior’: </a:t>
            </a:r>
            <a:br>
              <a:rPr lang="en-US" dirty="0" smtClean="0"/>
            </a:br>
            <a:r>
              <a:rPr lang="en-US" dirty="0" smtClean="0"/>
              <a:t>Before the </a:t>
            </a:r>
          </a:p>
          <a:p>
            <a:r>
              <a:rPr lang="en-US" dirty="0" smtClean="0"/>
              <a:t>experiment</a:t>
            </a:r>
            <a:endParaRPr lang="en-US" dirty="0"/>
          </a:p>
        </p:txBody>
      </p:sp>
    </p:spTree>
    <p:extLst>
      <p:ext uri="{BB962C8B-B14F-4D97-AF65-F5344CB8AC3E}">
        <p14:creationId xmlns:p14="http://schemas.microsoft.com/office/powerpoint/2010/main" val="1466699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a:t>S</a:t>
            </a:r>
            <a:r>
              <a:rPr lang="en-US" dirty="0" smtClean="0"/>
              <a:t>tatistical significance’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73</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7234573" y="4346223"/>
            <a:ext cx="118000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Calculated </a:t>
            </a:r>
            <a:br>
              <a:rPr lang="en-US" dirty="0" smtClean="0"/>
            </a:br>
            <a:r>
              <a:rPr lang="en-US" i="1" dirty="0" smtClean="0"/>
              <a:t>p </a:t>
            </a:r>
            <a:r>
              <a:rPr lang="en-US" dirty="0" smtClean="0"/>
              <a:t>value</a:t>
            </a:r>
            <a:endParaRPr lang="en-US" dirty="0"/>
          </a:p>
        </p:txBody>
      </p:sp>
    </p:spTree>
    <p:extLst>
      <p:ext uri="{BB962C8B-B14F-4D97-AF65-F5344CB8AC3E}">
        <p14:creationId xmlns:p14="http://schemas.microsoft.com/office/powerpoint/2010/main" val="1829727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74</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8" name="TextBox 7"/>
          <p:cNvSpPr txBox="1"/>
          <p:nvPr/>
        </p:nvSpPr>
        <p:spPr>
          <a:xfrm>
            <a:off x="3100410" y="4289216"/>
            <a:ext cx="305057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Hypothesis more plausible</a:t>
            </a:r>
            <a:br>
              <a:rPr lang="en-US" dirty="0" smtClean="0"/>
            </a:br>
            <a:r>
              <a:rPr lang="en-US" dirty="0" smtClean="0"/>
              <a:t>than it should be (Type I Error)</a:t>
            </a:r>
            <a:endParaRPr lang="en-US" dirty="0"/>
          </a:p>
        </p:txBody>
      </p:sp>
    </p:spTree>
    <p:extLst>
      <p:ext uri="{BB962C8B-B14F-4D97-AF65-F5344CB8AC3E}">
        <p14:creationId xmlns:p14="http://schemas.microsoft.com/office/powerpoint/2010/main" val="1717224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implications of the p-value</a:t>
            </a:r>
            <a:endParaRPr lang="en-US" dirty="0"/>
          </a:p>
        </p:txBody>
      </p:sp>
      <p:sp>
        <p:nvSpPr>
          <p:cNvPr id="3" name="Content Placeholder 2"/>
          <p:cNvSpPr>
            <a:spLocks noGrp="1"/>
          </p:cNvSpPr>
          <p:nvPr>
            <p:ph idx="1"/>
          </p:nvPr>
        </p:nvSpPr>
        <p:spPr/>
        <p:txBody>
          <a:bodyPr/>
          <a:lstStyle/>
          <a:p>
            <a:r>
              <a:rPr lang="en-US" dirty="0" smtClean="0"/>
              <a:t>P value</a:t>
            </a:r>
          </a:p>
          <a:p>
            <a:pPr lvl="1"/>
            <a:r>
              <a:rPr lang="en-US" dirty="0"/>
              <a:t>B</a:t>
            </a:r>
            <a:r>
              <a:rPr lang="en-US" dirty="0" smtClean="0"/>
              <a:t>est used to determine what is ‘worthy of a second look’ [</a:t>
            </a:r>
            <a:r>
              <a:rPr lang="en-US" dirty="0" err="1" smtClean="0"/>
              <a:t>Nuzzo</a:t>
            </a:r>
            <a:r>
              <a:rPr lang="en-US" dirty="0" smtClean="0"/>
              <a:t>]</a:t>
            </a:r>
          </a:p>
          <a:p>
            <a:pPr lvl="1"/>
            <a:r>
              <a:rPr lang="en-US" dirty="0" smtClean="0"/>
              <a:t>Limited in its applicability</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75</a:t>
            </a:fld>
            <a:endParaRPr lang="en-US" dirty="0"/>
          </a:p>
        </p:txBody>
      </p:sp>
      <p:pic>
        <p:nvPicPr>
          <p:cNvPr id="7" name="Picture 6" descr="Screen Shot 2015-02-14 at 6.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1109"/>
            <a:ext cx="8775700" cy="5054600"/>
          </a:xfrm>
          <a:prstGeom prst="rect">
            <a:avLst/>
          </a:prstGeom>
        </p:spPr>
      </p:pic>
      <p:sp>
        <p:nvSpPr>
          <p:cNvPr id="11" name="TextBox 10"/>
          <p:cNvSpPr txBox="1"/>
          <p:nvPr/>
        </p:nvSpPr>
        <p:spPr>
          <a:xfrm>
            <a:off x="3100410" y="3812966"/>
            <a:ext cx="351460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Alternatively, a small sample </a:t>
            </a:r>
            <a:br>
              <a:rPr lang="en-US" dirty="0" smtClean="0"/>
            </a:br>
            <a:r>
              <a:rPr lang="en-US" dirty="0" smtClean="0"/>
              <a:t>may cause a Type II error (failure to </a:t>
            </a:r>
            <a:br>
              <a:rPr lang="en-US" dirty="0" smtClean="0"/>
            </a:br>
            <a:r>
              <a:rPr lang="en-US" dirty="0" smtClean="0"/>
              <a:t>detect a true difference) due to </a:t>
            </a:r>
            <a:br>
              <a:rPr lang="en-US" dirty="0" smtClean="0"/>
            </a:br>
            <a:r>
              <a:rPr lang="en-US" dirty="0" smtClean="0"/>
              <a:t>random sampling bias</a:t>
            </a:r>
            <a:endParaRPr lang="en-US" dirty="0"/>
          </a:p>
        </p:txBody>
      </p:sp>
    </p:spTree>
    <p:extLst>
      <p:ext uri="{BB962C8B-B14F-4D97-AF65-F5344CB8AC3E}">
        <p14:creationId xmlns:p14="http://schemas.microsoft.com/office/powerpoint/2010/main" val="2038184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this have to do with causality?</a:t>
            </a:r>
            <a:endParaRPr lang="en-US" dirty="0"/>
          </a:p>
        </p:txBody>
      </p:sp>
      <p:sp>
        <p:nvSpPr>
          <p:cNvPr id="3" name="Content Placeholder 2"/>
          <p:cNvSpPr>
            <a:spLocks noGrp="1"/>
          </p:cNvSpPr>
          <p:nvPr>
            <p:ph idx="1"/>
          </p:nvPr>
        </p:nvSpPr>
        <p:spPr>
          <a:xfrm>
            <a:off x="1128942" y="1423820"/>
            <a:ext cx="7761058" cy="4379976"/>
          </a:xfrm>
        </p:spPr>
        <p:txBody>
          <a:bodyPr/>
          <a:lstStyle/>
          <a:p>
            <a:pPr marL="342900" lvl="1" indent="-342900">
              <a:buClr>
                <a:schemeClr val="accent3"/>
              </a:buClr>
              <a:buSzTx/>
            </a:pPr>
            <a:r>
              <a:rPr lang="en-US" dirty="0" smtClean="0"/>
              <a:t>Example: A/B testing</a:t>
            </a:r>
          </a:p>
          <a:p>
            <a:pPr marL="342900" lvl="1" indent="-342900">
              <a:buClr>
                <a:schemeClr val="accent3"/>
              </a:buClr>
              <a:buSzTx/>
            </a:pPr>
            <a:r>
              <a:rPr lang="en-US" dirty="0" smtClean="0"/>
              <a:t>What to know if A better or B better</a:t>
            </a:r>
          </a:p>
          <a:p>
            <a:pPr marL="571500" lvl="2" indent="-342900">
              <a:buClr>
                <a:schemeClr val="accent3"/>
              </a:buClr>
            </a:pPr>
            <a:r>
              <a:rPr lang="en-US" dirty="0"/>
              <a:t>E.g., A is </a:t>
            </a:r>
            <a:r>
              <a:rPr lang="en-US" dirty="0" smtClean="0"/>
              <a:t>stylus, B is finger</a:t>
            </a:r>
            <a:endParaRPr lang="en-US" dirty="0"/>
          </a:p>
          <a:p>
            <a:pPr marL="571500" lvl="2" indent="-342900">
              <a:buClr>
                <a:schemeClr val="accent3"/>
              </a:buClr>
            </a:pPr>
            <a:r>
              <a:rPr lang="en-US" dirty="0" smtClean="0"/>
              <a:t>Measure speed of entering text</a:t>
            </a:r>
          </a:p>
          <a:p>
            <a:pPr marL="342900" lvl="1" indent="-342900">
              <a:buClr>
                <a:schemeClr val="accent3"/>
              </a:buClr>
              <a:buSzTx/>
            </a:pPr>
            <a:r>
              <a:rPr lang="en-US" dirty="0" smtClean="0"/>
              <a:t>Split participants in two groups.</a:t>
            </a:r>
          </a:p>
          <a:p>
            <a:pPr marL="342900" lvl="1" indent="-342900">
              <a:buClr>
                <a:schemeClr val="accent3"/>
              </a:buClr>
              <a:buSzTx/>
            </a:pPr>
            <a:r>
              <a:rPr lang="en-US" dirty="0" smtClean="0"/>
              <a:t>Hold everything the same, except…</a:t>
            </a:r>
          </a:p>
          <a:p>
            <a:pPr marL="342900" lvl="1" indent="-342900">
              <a:buClr>
                <a:schemeClr val="accent3"/>
              </a:buClr>
              <a:buSzTx/>
            </a:pPr>
            <a:r>
              <a:rPr lang="en-US" dirty="0" smtClean="0"/>
              <a:t>Group 1 uses stylus (A); group 2 uses finger (B)</a:t>
            </a:r>
          </a:p>
          <a:p>
            <a:pPr marL="342900" lvl="1" indent="-342900">
              <a:buClr>
                <a:schemeClr val="accent3"/>
              </a:buClr>
              <a:buSzTx/>
            </a:pPr>
            <a:r>
              <a:rPr lang="en-US" smtClean="0"/>
              <a:t>Run </a:t>
            </a:r>
            <a:r>
              <a:rPr lang="en-US" smtClean="0"/>
              <a:t>a null </a:t>
            </a:r>
            <a:r>
              <a:rPr lang="en-US" dirty="0" smtClean="0"/>
              <a:t>hypothesis test</a:t>
            </a:r>
          </a:p>
          <a:p>
            <a:pPr marL="342900" lvl="1" indent="-342900">
              <a:buClr>
                <a:schemeClr val="accent3"/>
              </a:buClr>
              <a:buSzTx/>
            </a:pPr>
            <a:r>
              <a:rPr lang="en-US" dirty="0" smtClean="0"/>
              <a:t>Then if there is a difference in typing speed, we can say it was caused by text entry method (A/B)</a:t>
            </a:r>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76</a:t>
            </a:fld>
            <a:endParaRPr lang="en-US" dirty="0"/>
          </a:p>
        </p:txBody>
      </p:sp>
    </p:spTree>
    <p:extLst>
      <p:ext uri="{BB962C8B-B14F-4D97-AF65-F5344CB8AC3E}">
        <p14:creationId xmlns:p14="http://schemas.microsoft.com/office/powerpoint/2010/main" val="25585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77</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304216" y="4502258"/>
            <a:ext cx="232475" cy="4572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562199" y="4227938"/>
            <a:ext cx="232475" cy="7315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04684"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90122" y="3679298"/>
            <a:ext cx="232475" cy="128016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47169" y="3130658"/>
            <a:ext cx="232475" cy="182880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05152" y="2399138"/>
            <a:ext cx="232475" cy="256032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47637" y="2619214"/>
            <a:ext cx="232475" cy="2340244"/>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47985" y="3953618"/>
            <a:ext cx="232475" cy="100584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294594" y="4319378"/>
            <a:ext cx="232475" cy="640080"/>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39411" y="4685138"/>
            <a:ext cx="232475" cy="2743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281896" y="4090778"/>
            <a:ext cx="232475" cy="8686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524381" y="3404978"/>
            <a:ext cx="232475" cy="15544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94321" y="3587858"/>
            <a:ext cx="232475" cy="137160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766866" y="3222098"/>
            <a:ext cx="232475" cy="173736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09351" y="2490578"/>
            <a:ext cx="232475" cy="246888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251836" y="2582018"/>
            <a:ext cx="232475" cy="23774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6686" y="3953618"/>
            <a:ext cx="232475" cy="100584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983295" y="4227938"/>
            <a:ext cx="232475" cy="731520"/>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3857369" y="5597111"/>
            <a:ext cx="1909497" cy="369332"/>
          </a:xfrm>
          <a:prstGeom prst="rect">
            <a:avLst/>
          </a:prstGeom>
          <a:noFill/>
        </p:spPr>
        <p:txBody>
          <a:bodyPr wrap="none" rtlCol="0">
            <a:spAutoFit/>
          </a:bodyPr>
          <a:lstStyle/>
          <a:p>
            <a:r>
              <a:rPr lang="en-US" dirty="0" smtClean="0"/>
              <a:t>Text </a:t>
            </a:r>
            <a:r>
              <a:rPr lang="en-US" smtClean="0"/>
              <a:t>entry method</a:t>
            </a:r>
            <a:endParaRPr lang="en-US" dirty="0"/>
          </a:p>
        </p:txBody>
      </p:sp>
      <p:sp>
        <p:nvSpPr>
          <p:cNvPr id="41" name="TextBox 40"/>
          <p:cNvSpPr txBox="1"/>
          <p:nvPr/>
        </p:nvSpPr>
        <p:spPr>
          <a:xfrm>
            <a:off x="1206907" y="2619214"/>
            <a:ext cx="306494" cy="369332"/>
          </a:xfrm>
          <a:prstGeom prst="rect">
            <a:avLst/>
          </a:prstGeom>
          <a:noFill/>
        </p:spPr>
        <p:txBody>
          <a:bodyPr wrap="none" rtlCol="0">
            <a:spAutoFit/>
          </a:bodyPr>
          <a:lstStyle/>
          <a:p>
            <a:r>
              <a:rPr lang="en-US" dirty="0" smtClean="0"/>
              <a:t>p</a:t>
            </a:r>
            <a:endParaRPr lang="en-US" dirty="0"/>
          </a:p>
        </p:txBody>
      </p:sp>
      <p:cxnSp>
        <p:nvCxnSpPr>
          <p:cNvPr id="28" name="Straight Connector 27"/>
          <p:cNvCxnSpPr/>
          <p:nvPr/>
        </p:nvCxnSpPr>
        <p:spPr>
          <a:xfrm>
            <a:off x="3421390" y="929898"/>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148838" y="945396"/>
            <a:ext cx="0" cy="402956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047169"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47244" y="929898"/>
            <a:ext cx="732943" cy="4023360"/>
          </a:xfrm>
          <a:prstGeom prst="rect">
            <a:avLst/>
          </a:prstGeom>
          <a:solidFill>
            <a:schemeClr val="bg1">
              <a:lumMod val="85000"/>
              <a:alpha val="40000"/>
            </a:schemeClr>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547637" y="1255363"/>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6363921" y="1255363"/>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23" name="TextBox 22"/>
          <p:cNvSpPr txBox="1"/>
          <p:nvPr/>
        </p:nvSpPr>
        <p:spPr>
          <a:xfrm>
            <a:off x="2209317" y="449856"/>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sp>
        <p:nvSpPr>
          <p:cNvPr id="47" name="TextBox 46"/>
          <p:cNvSpPr txBox="1"/>
          <p:nvPr/>
        </p:nvSpPr>
        <p:spPr>
          <a:xfrm>
            <a:off x="4930520" y="445070"/>
            <a:ext cx="2433167" cy="369332"/>
          </a:xfrm>
          <a:prstGeom prst="rect">
            <a:avLst/>
          </a:prstGeom>
          <a:noFill/>
        </p:spPr>
        <p:txBody>
          <a:bodyPr wrap="none" rtlCol="0">
            <a:spAutoFit/>
          </a:bodyPr>
          <a:lstStyle/>
          <a:p>
            <a:r>
              <a:rPr lang="en-US" dirty="0" smtClean="0"/>
              <a:t>95% </a:t>
            </a:r>
            <a:r>
              <a:rPr lang="en-US" smtClean="0"/>
              <a:t>confidence interval</a:t>
            </a:r>
            <a:endParaRPr lang="en-US"/>
          </a:p>
        </p:txBody>
      </p:sp>
      <p:cxnSp>
        <p:nvCxnSpPr>
          <p:cNvPr id="3" name="Straight Arrow Connector 2"/>
          <p:cNvCxnSpPr/>
          <p:nvPr/>
        </p:nvCxnSpPr>
        <p:spPr>
          <a:xfrm>
            <a:off x="3421390" y="1855694"/>
            <a:ext cx="2727448" cy="0"/>
          </a:xfrm>
          <a:prstGeom prst="straightConnector1">
            <a:avLst/>
          </a:prstGeom>
          <a:ln w="38100">
            <a:solidFill>
              <a:srgbClr val="7030A0"/>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153605" y="3344621"/>
            <a:ext cx="1110625" cy="369332"/>
          </a:xfrm>
          <a:prstGeom prst="rect">
            <a:avLst/>
          </a:prstGeom>
          <a:noFill/>
        </p:spPr>
        <p:txBody>
          <a:bodyPr wrap="none" rtlCol="0">
            <a:spAutoFit/>
          </a:bodyPr>
          <a:lstStyle/>
          <a:p>
            <a:r>
              <a:rPr lang="en-US" smtClean="0"/>
              <a:t>Effect size</a:t>
            </a:r>
            <a:endParaRPr lang="en-US" dirty="0"/>
          </a:p>
        </p:txBody>
      </p:sp>
      <p:pic>
        <p:nvPicPr>
          <p:cNvPr id="43" name="Picture 4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389" y="2329357"/>
            <a:ext cx="4572000" cy="2513283"/>
          </a:xfrm>
          <a:prstGeom prst="rect">
            <a:avLst/>
          </a:prstGeom>
        </p:spPr>
      </p:pic>
      <p:pic>
        <p:nvPicPr>
          <p:cNvPr id="48" name="Picture 4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56205" y="2335025"/>
            <a:ext cx="4572000" cy="2513283"/>
          </a:xfrm>
          <a:prstGeom prst="rect">
            <a:avLst/>
          </a:prstGeom>
        </p:spPr>
      </p:pic>
      <p:sp>
        <p:nvSpPr>
          <p:cNvPr id="49" name="TextBox 48"/>
          <p:cNvSpPr txBox="1"/>
          <p:nvPr/>
        </p:nvSpPr>
        <p:spPr>
          <a:xfrm>
            <a:off x="2993449" y="5101368"/>
            <a:ext cx="767903" cy="369332"/>
          </a:xfrm>
          <a:prstGeom prst="rect">
            <a:avLst/>
          </a:prstGeom>
          <a:noFill/>
        </p:spPr>
        <p:txBody>
          <a:bodyPr wrap="none" rtlCol="0">
            <a:spAutoFit/>
          </a:bodyPr>
          <a:lstStyle/>
          <a:p>
            <a:r>
              <a:rPr lang="en-US" smtClean="0"/>
              <a:t>Finger</a:t>
            </a:r>
            <a:endParaRPr lang="en-US" dirty="0"/>
          </a:p>
        </p:txBody>
      </p:sp>
      <p:sp>
        <p:nvSpPr>
          <p:cNvPr id="50" name="TextBox 49"/>
          <p:cNvSpPr txBox="1"/>
          <p:nvPr/>
        </p:nvSpPr>
        <p:spPr>
          <a:xfrm>
            <a:off x="5873776" y="5104248"/>
            <a:ext cx="736099" cy="369332"/>
          </a:xfrm>
          <a:prstGeom prst="rect">
            <a:avLst/>
          </a:prstGeom>
          <a:noFill/>
        </p:spPr>
        <p:txBody>
          <a:bodyPr wrap="none" rtlCol="0">
            <a:spAutoFit/>
          </a:bodyPr>
          <a:lstStyle/>
          <a:p>
            <a:r>
              <a:rPr lang="en-US" smtClean="0"/>
              <a:t>Stylus</a:t>
            </a:r>
            <a:endParaRPr lang="en-US" dirty="0"/>
          </a:p>
        </p:txBody>
      </p:sp>
    </p:spTree>
    <p:extLst>
      <p:ext uri="{BB962C8B-B14F-4D97-AF65-F5344CB8AC3E}">
        <p14:creationId xmlns:p14="http://schemas.microsoft.com/office/powerpoint/2010/main" val="19334342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78</a:t>
            </a:fld>
            <a:endParaRPr lang="en-US" dirty="0"/>
          </a:p>
        </p:txBody>
      </p:sp>
      <p:cxnSp>
        <p:nvCxnSpPr>
          <p:cNvPr id="10" name="Straight Arrow Connector 9"/>
          <p:cNvCxnSpPr/>
          <p:nvPr/>
        </p:nvCxnSpPr>
        <p:spPr>
          <a:xfrm>
            <a:off x="1704814" y="4974956"/>
            <a:ext cx="64729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04814" y="774915"/>
            <a:ext cx="0" cy="4200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581768" y="2356533"/>
            <a:ext cx="1600200" cy="2602925"/>
          </a:xfrm>
          <a:prstGeom prst="rect">
            <a:avLst/>
          </a:prstGeom>
          <a:solidFill>
            <a:schemeClr val="accent1">
              <a:alpha val="5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521901" y="1624695"/>
            <a:ext cx="1600200" cy="3350261"/>
          </a:xfrm>
          <a:prstGeom prst="rect">
            <a:avLst/>
          </a:prstGeom>
          <a:solidFill>
            <a:schemeClr val="accent2">
              <a:alpha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3857369" y="5597111"/>
            <a:ext cx="1909497" cy="369332"/>
          </a:xfrm>
          <a:prstGeom prst="rect">
            <a:avLst/>
          </a:prstGeom>
          <a:noFill/>
        </p:spPr>
        <p:txBody>
          <a:bodyPr wrap="none" rtlCol="0">
            <a:spAutoFit/>
          </a:bodyPr>
          <a:lstStyle/>
          <a:p>
            <a:r>
              <a:rPr lang="en-US" dirty="0" smtClean="0"/>
              <a:t>Text </a:t>
            </a:r>
            <a:r>
              <a:rPr lang="en-US" smtClean="0"/>
              <a:t>entry method</a:t>
            </a:r>
            <a:endParaRPr lang="en-US" dirty="0"/>
          </a:p>
        </p:txBody>
      </p:sp>
      <p:sp>
        <p:nvSpPr>
          <p:cNvPr id="41" name="TextBox 40"/>
          <p:cNvSpPr txBox="1"/>
          <p:nvPr/>
        </p:nvSpPr>
        <p:spPr>
          <a:xfrm rot="16200000">
            <a:off x="761214" y="2660624"/>
            <a:ext cx="1346844" cy="369332"/>
          </a:xfrm>
          <a:prstGeom prst="rect">
            <a:avLst/>
          </a:prstGeom>
          <a:noFill/>
        </p:spPr>
        <p:txBody>
          <a:bodyPr wrap="none" rtlCol="0">
            <a:spAutoFit/>
          </a:bodyPr>
          <a:lstStyle/>
          <a:p>
            <a:r>
              <a:rPr lang="en-US" smtClean="0"/>
              <a:t>Mean speed</a:t>
            </a:r>
            <a:endParaRPr lang="en-US" dirty="0"/>
          </a:p>
        </p:txBody>
      </p:sp>
      <p:sp>
        <p:nvSpPr>
          <p:cNvPr id="45" name="TextBox 44"/>
          <p:cNvSpPr txBox="1"/>
          <p:nvPr/>
        </p:nvSpPr>
        <p:spPr>
          <a:xfrm>
            <a:off x="2134210" y="2341035"/>
            <a:ext cx="447558" cy="369332"/>
          </a:xfrm>
          <a:prstGeom prst="rect">
            <a:avLst/>
          </a:prstGeom>
          <a:noFill/>
        </p:spPr>
        <p:txBody>
          <a:bodyPr wrap="none" rtlCol="0">
            <a:spAutoFit/>
          </a:bodyPr>
          <a:lstStyle/>
          <a:p>
            <a:r>
              <a:rPr lang="en-US" smtClean="0"/>
              <a:t>m</a:t>
            </a:r>
            <a:r>
              <a:rPr lang="en-US" baseline="-25000" smtClean="0"/>
              <a:t>1</a:t>
            </a:r>
            <a:endParaRPr lang="en-US"/>
          </a:p>
        </p:txBody>
      </p:sp>
      <p:sp>
        <p:nvSpPr>
          <p:cNvPr id="46" name="TextBox 45"/>
          <p:cNvSpPr txBox="1"/>
          <p:nvPr/>
        </p:nvSpPr>
        <p:spPr>
          <a:xfrm>
            <a:off x="7202366" y="1624695"/>
            <a:ext cx="447558" cy="369332"/>
          </a:xfrm>
          <a:prstGeom prst="rect">
            <a:avLst/>
          </a:prstGeom>
          <a:noFill/>
        </p:spPr>
        <p:txBody>
          <a:bodyPr wrap="none" rtlCol="0">
            <a:spAutoFit/>
          </a:bodyPr>
          <a:lstStyle/>
          <a:p>
            <a:r>
              <a:rPr lang="en-US" dirty="0" smtClean="0"/>
              <a:t>m</a:t>
            </a:r>
            <a:r>
              <a:rPr lang="en-US" baseline="-25000" dirty="0"/>
              <a:t>2</a:t>
            </a:r>
            <a:endParaRPr lang="en-US" dirty="0"/>
          </a:p>
        </p:txBody>
      </p:sp>
      <p:sp>
        <p:nvSpPr>
          <p:cNvPr id="49" name="TextBox 48"/>
          <p:cNvSpPr txBox="1"/>
          <p:nvPr/>
        </p:nvSpPr>
        <p:spPr>
          <a:xfrm>
            <a:off x="2993449" y="5101368"/>
            <a:ext cx="767903" cy="369332"/>
          </a:xfrm>
          <a:prstGeom prst="rect">
            <a:avLst/>
          </a:prstGeom>
          <a:noFill/>
        </p:spPr>
        <p:txBody>
          <a:bodyPr wrap="none" rtlCol="0">
            <a:spAutoFit/>
          </a:bodyPr>
          <a:lstStyle/>
          <a:p>
            <a:r>
              <a:rPr lang="en-US" smtClean="0"/>
              <a:t>Finger</a:t>
            </a:r>
            <a:endParaRPr lang="en-US" dirty="0"/>
          </a:p>
        </p:txBody>
      </p:sp>
      <p:sp>
        <p:nvSpPr>
          <p:cNvPr id="50" name="TextBox 49"/>
          <p:cNvSpPr txBox="1"/>
          <p:nvPr/>
        </p:nvSpPr>
        <p:spPr>
          <a:xfrm>
            <a:off x="5953951" y="5101367"/>
            <a:ext cx="736099" cy="369332"/>
          </a:xfrm>
          <a:prstGeom prst="rect">
            <a:avLst/>
          </a:prstGeom>
          <a:noFill/>
        </p:spPr>
        <p:txBody>
          <a:bodyPr wrap="none" rtlCol="0">
            <a:spAutoFit/>
          </a:bodyPr>
          <a:lstStyle/>
          <a:p>
            <a:r>
              <a:rPr lang="en-US" smtClean="0"/>
              <a:t>Stylus</a:t>
            </a:r>
            <a:endParaRPr lang="en-US" dirty="0"/>
          </a:p>
        </p:txBody>
      </p:sp>
      <p:cxnSp>
        <p:nvCxnSpPr>
          <p:cNvPr id="3" name="Straight Connector 2"/>
          <p:cNvCxnSpPr/>
          <p:nvPr/>
        </p:nvCxnSpPr>
        <p:spPr>
          <a:xfrm flipV="1">
            <a:off x="3379588" y="2129180"/>
            <a:ext cx="2323" cy="445091"/>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322001" y="1402148"/>
            <a:ext cx="2323" cy="445091"/>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95444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Flaws with p values</a:t>
            </a:r>
            <a:endParaRPr lang="en-US" dirty="0"/>
          </a:p>
        </p:txBody>
      </p:sp>
      <p:sp>
        <p:nvSpPr>
          <p:cNvPr id="3" name="Content Placeholder 2"/>
          <p:cNvSpPr>
            <a:spLocks noGrp="1"/>
          </p:cNvSpPr>
          <p:nvPr>
            <p:ph idx="1"/>
          </p:nvPr>
        </p:nvSpPr>
        <p:spPr/>
        <p:txBody>
          <a:bodyPr/>
          <a:lstStyle/>
          <a:p>
            <a:r>
              <a:rPr lang="en-US" dirty="0" smtClean="0"/>
              <a:t>Does not tell us the likelihood something is true. It only lets us reject or accept a </a:t>
            </a:r>
            <a:r>
              <a:rPr lang="en-US" dirty="0" err="1" smtClean="0"/>
              <a:t>hyp</a:t>
            </a:r>
            <a:r>
              <a:rPr lang="en-US" dirty="0" smtClean="0"/>
              <a:t>.</a:t>
            </a:r>
          </a:p>
          <a:p>
            <a:r>
              <a:rPr lang="en-US" dirty="0" smtClean="0"/>
              <a:t>Gives a yes or no answer: Either the null hypothesis is rejected (the result would be unlikely [defined by </a:t>
            </a:r>
            <a:r>
              <a:rPr lang="en-US" dirty="0" smtClean="0">
                <a:sym typeface="Symbol" charset="0"/>
              </a:rPr>
              <a:t>] </a:t>
            </a:r>
            <a:r>
              <a:rPr lang="en-US" dirty="0" smtClean="0"/>
              <a:t>in a world where the null hypothesis was true) or it </a:t>
            </a:r>
            <a:r>
              <a:rPr lang="en-US" i="1" dirty="0" smtClean="0"/>
              <a:t>cannot be rejected</a:t>
            </a:r>
          </a:p>
          <a:p>
            <a:r>
              <a:rPr lang="en-US" dirty="0" smtClean="0"/>
              <a:t>Doesn’t take prior knowledge into account</a:t>
            </a:r>
          </a:p>
          <a:p>
            <a:r>
              <a:rPr lang="en-US" dirty="0" smtClean="0"/>
              <a:t>Based on assumed ‘average’ sample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79</a:t>
            </a:fld>
            <a:endParaRPr lang="en-US" dirty="0"/>
          </a:p>
        </p:txBody>
      </p:sp>
    </p:spTree>
    <p:extLst>
      <p:ext uri="{BB962C8B-B14F-4D97-AF65-F5344CB8AC3E}">
        <p14:creationId xmlns:p14="http://schemas.microsoft.com/office/powerpoint/2010/main" val="1358452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a:t>
            </a:r>
            <a:endParaRPr lang="en-US" dirty="0"/>
          </a:p>
        </p:txBody>
      </p:sp>
      <p:sp>
        <p:nvSpPr>
          <p:cNvPr id="3" name="Content Placeholder 2"/>
          <p:cNvSpPr>
            <a:spLocks noGrp="1"/>
          </p:cNvSpPr>
          <p:nvPr>
            <p:ph idx="1"/>
          </p:nvPr>
        </p:nvSpPr>
        <p:spPr/>
        <p:txBody>
          <a:bodyPr/>
          <a:lstStyle/>
          <a:p>
            <a:endParaRPr lang="en-US"/>
          </a:p>
        </p:txBody>
      </p:sp>
      <p:pic>
        <p:nvPicPr>
          <p:cNvPr id="5" name="Picture 4" descr="Screen Shot 2012-08-25 at 12.5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0696"/>
            <a:ext cx="6263217" cy="5567304"/>
          </a:xfrm>
          <a:prstGeom prst="rect">
            <a:avLst/>
          </a:prstGeom>
        </p:spPr>
      </p:pic>
      <p:pic>
        <p:nvPicPr>
          <p:cNvPr id="4" name="Picture 3" descr="Screen Shot 2012-08-25 at 12.44.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107" y="1506126"/>
            <a:ext cx="3024693" cy="5257800"/>
          </a:xfrm>
          <a:prstGeom prst="rect">
            <a:avLst/>
          </a:prstGeom>
        </p:spPr>
      </p:pic>
      <p:sp>
        <p:nvSpPr>
          <p:cNvPr id="6" name="TextBox 5"/>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156083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flaws</a:t>
            </a:r>
            <a:endParaRPr lang="en-US" dirty="0"/>
          </a:p>
        </p:txBody>
      </p:sp>
      <p:sp>
        <p:nvSpPr>
          <p:cNvPr id="3" name="Content Placeholder 2"/>
          <p:cNvSpPr>
            <a:spLocks noGrp="1"/>
          </p:cNvSpPr>
          <p:nvPr>
            <p:ph idx="1"/>
          </p:nvPr>
        </p:nvSpPr>
        <p:spPr/>
        <p:txBody>
          <a:bodyPr/>
          <a:lstStyle/>
          <a:p>
            <a:pPr marL="0" indent="0">
              <a:buNone/>
            </a:pPr>
            <a:r>
              <a:rPr lang="en-US" altLang="zh-CN" dirty="0"/>
              <a:t>These are </a:t>
            </a:r>
            <a:r>
              <a:rPr lang="en-US" altLang="zh-CN" i="1" dirty="0"/>
              <a:t>estimates </a:t>
            </a:r>
            <a:r>
              <a:rPr lang="en-US" altLang="zh-CN" dirty="0"/>
              <a:t>and we can make two kinds of errors </a:t>
            </a:r>
            <a:r>
              <a:rPr lang="en-US" altLang="zh-CN" dirty="0" smtClean="0"/>
              <a:t>(false positives &amp; negatives)</a:t>
            </a:r>
            <a:endParaRPr lang="en-US" altLang="zh-CN" dirty="0"/>
          </a:p>
          <a:p>
            <a:pPr marL="0" indent="0">
              <a:buNone/>
            </a:pPr>
            <a:r>
              <a:rPr lang="en-US" dirty="0" smtClean="0"/>
              <a:t>These statistics depend on the central limit theorem and thus its assumptions</a:t>
            </a:r>
          </a:p>
          <a:p>
            <a:pPr lvl="1"/>
            <a:r>
              <a:rPr lang="en-US" dirty="0" smtClean="0"/>
              <a:t>The sample is normal</a:t>
            </a:r>
          </a:p>
          <a:p>
            <a:pPr lvl="1"/>
            <a:r>
              <a:rPr lang="en-US" dirty="0" smtClean="0"/>
              <a:t>If multiple samples, they are independent</a:t>
            </a:r>
            <a:r>
              <a:rPr lang="en-US" dirty="0"/>
              <a:t> </a:t>
            </a:r>
            <a:r>
              <a:rPr lang="en-US" dirty="0" smtClean="0"/>
              <a:t>&amp; have the same variance</a:t>
            </a:r>
          </a:p>
          <a:p>
            <a:pPr marL="0" indent="0">
              <a:buNone/>
            </a:pPr>
            <a:r>
              <a:rPr lang="en-US" dirty="0" smtClean="0"/>
              <a:t>Can only reject hypotheses [as discussed]</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80</a:t>
            </a:fld>
            <a:endParaRPr lang="en-US" dirty="0"/>
          </a:p>
        </p:txBody>
      </p:sp>
    </p:spTree>
    <p:extLst>
      <p:ext uri="{BB962C8B-B14F-4D97-AF65-F5344CB8AC3E}">
        <p14:creationId xmlns:p14="http://schemas.microsoft.com/office/powerpoint/2010/main" val="16115246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Potential Errors</a:t>
            </a:r>
            <a:endParaRPr lang="en-US" dirty="0"/>
          </a:p>
        </p:txBody>
      </p:sp>
      <p:graphicFrame>
        <p:nvGraphicFramePr>
          <p:cNvPr id="7" name="Group 37"/>
          <p:cNvGraphicFramePr>
            <a:graphicFrameLocks noGrp="1"/>
          </p:cNvGraphicFramePr>
          <p:nvPr>
            <p:extLst/>
          </p:nvPr>
        </p:nvGraphicFramePr>
        <p:xfrm>
          <a:off x="1567351" y="1478704"/>
          <a:ext cx="5958630" cy="3688080"/>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7912067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478704"/>
          <a:ext cx="5958630" cy="3688080"/>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3590040" y="4191000"/>
            <a:ext cx="1878116" cy="975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247095" y="5166782"/>
            <a:ext cx="3792189" cy="1588203"/>
          </a:xfrm>
          <a:prstGeom prst="borderCallout1">
            <a:avLst>
              <a:gd name="adj1" fmla="val 18750"/>
              <a:gd name="adj2" fmla="val -2381"/>
              <a:gd name="adj3" fmla="val -15489"/>
              <a:gd name="adj4" fmla="val -1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Erroneously detect a difference (Type I error).  Directly affected by </a:t>
            </a:r>
            <a:r>
              <a:rPr lang="el-GR" dirty="0"/>
              <a:t>α</a:t>
            </a:r>
            <a:r>
              <a:rPr lang="en-US" dirty="0" smtClean="0">
                <a:sym typeface="Symbol" charset="0"/>
              </a:rPr>
              <a:t>: at .05 we make a Type I error 5 out of 100 tries. .01 reduces this error to 1 out of 100 tries.</a:t>
            </a:r>
            <a:endParaRPr lang="en-US" dirty="0"/>
          </a:p>
        </p:txBody>
      </p:sp>
    </p:spTree>
    <p:extLst>
      <p:ext uri="{BB962C8B-B14F-4D97-AF65-F5344CB8AC3E}">
        <p14:creationId xmlns:p14="http://schemas.microsoft.com/office/powerpoint/2010/main" val="5935252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478704"/>
          <a:ext cx="5958630" cy="3688080"/>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Same as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Actually is: Different than Population</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Same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0</a:t>
                      </a:r>
                      <a:r>
                        <a:rPr kumimoji="0" lang="en-US" sz="2800" u="none" strike="noStrike" cap="none" normalizeH="0" baseline="0" dirty="0" smtClean="0">
                          <a:ln>
                            <a:noFill/>
                          </a:ln>
                          <a:effectLst/>
                        </a:rPr>
                        <a:t> (null): No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Decision: is Different</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H</a:t>
                      </a:r>
                      <a:r>
                        <a:rPr kumimoji="0" lang="en-US" sz="2800" u="none" strike="noStrike" cap="none" normalizeH="0" baseline="-25000" dirty="0" smtClean="0">
                          <a:ln>
                            <a:noFill/>
                          </a:ln>
                          <a:effectLst/>
                        </a:rPr>
                        <a:t>1</a:t>
                      </a:r>
                      <a:r>
                        <a:rPr kumimoji="0" lang="en-US" sz="2800" u="none" strike="noStrike" cap="none" normalizeH="0" baseline="0" dirty="0" smtClean="0">
                          <a:ln>
                            <a:noFill/>
                          </a:ln>
                          <a:effectLst/>
                        </a:rPr>
                        <a:t>: Real difference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4" name="Rectangle 3"/>
          <p:cNvSpPr/>
          <p:nvPr/>
        </p:nvSpPr>
        <p:spPr>
          <a:xfrm>
            <a:off x="5512748" y="3303189"/>
            <a:ext cx="2013233" cy="925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1 4"/>
          <p:cNvSpPr/>
          <p:nvPr/>
        </p:nvSpPr>
        <p:spPr>
          <a:xfrm>
            <a:off x="5452420" y="4910094"/>
            <a:ext cx="3564306" cy="1427468"/>
          </a:xfrm>
          <a:prstGeom prst="borderCallout1">
            <a:avLst>
              <a:gd name="adj1" fmla="val -2071"/>
              <a:gd name="adj2" fmla="val 18469"/>
              <a:gd name="adj3" fmla="val -65650"/>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Fail to detect a </a:t>
            </a:r>
            <a:r>
              <a:rPr lang="en-US" dirty="0"/>
              <a:t>t</a:t>
            </a:r>
            <a:r>
              <a:rPr lang="en-US" dirty="0" smtClean="0"/>
              <a:t>rue difference (Type II error) Indirectly affected by </a:t>
            </a:r>
            <a:r>
              <a:rPr lang="el-GR" dirty="0"/>
              <a:t>α</a:t>
            </a:r>
            <a:r>
              <a:rPr lang="en-US" dirty="0" smtClean="0">
                <a:sym typeface="Symbol" charset="0"/>
              </a:rPr>
              <a:t>: Depends on the size of the mean difference </a:t>
            </a:r>
            <a:r>
              <a:rPr lang="en-US" i="1" dirty="0" smtClean="0">
                <a:sym typeface="Symbol" charset="0"/>
              </a:rPr>
              <a:t>and </a:t>
            </a:r>
            <a:r>
              <a:rPr lang="en-US" dirty="0" smtClean="0">
                <a:sym typeface="Symbol" charset="0"/>
              </a:rPr>
              <a:t>the sample size. </a:t>
            </a:r>
            <a:endParaRPr lang="en-US" dirty="0"/>
          </a:p>
        </p:txBody>
      </p:sp>
    </p:spTree>
    <p:extLst>
      <p:ext uri="{BB962C8B-B14F-4D97-AF65-F5344CB8AC3E}">
        <p14:creationId xmlns:p14="http://schemas.microsoft.com/office/powerpoint/2010/main" val="3165128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32412"/>
            <a:ext cx="6280441" cy="990107"/>
          </a:xfrm>
        </p:spPr>
        <p:txBody>
          <a:bodyPr/>
          <a:lstStyle/>
          <a:p>
            <a:r>
              <a:rPr lang="en-US" dirty="0" smtClean="0"/>
              <a:t>Type II errors (failure to detect difference) also caused by small effect size</a:t>
            </a:r>
            <a:endParaRPr lang="en-US" dirty="0"/>
          </a:p>
        </p:txBody>
      </p:sp>
      <p:pic>
        <p:nvPicPr>
          <p:cNvPr id="4" name="Picture 3"/>
          <p:cNvPicPr>
            <a:picLocks noChangeAspect="1"/>
          </p:cNvPicPr>
          <p:nvPr/>
        </p:nvPicPr>
        <p:blipFill>
          <a:blip r:embed="rId3"/>
          <a:stretch>
            <a:fillRect/>
          </a:stretch>
        </p:blipFill>
        <p:spPr>
          <a:xfrm>
            <a:off x="2146300" y="1593850"/>
            <a:ext cx="4851400" cy="4622800"/>
          </a:xfrm>
          <a:prstGeom prst="rect">
            <a:avLst/>
          </a:prstGeom>
        </p:spPr>
      </p:pic>
      <p:sp>
        <p:nvSpPr>
          <p:cNvPr id="5" name="TextBox 4"/>
          <p:cNvSpPr txBox="1"/>
          <p:nvPr/>
        </p:nvSpPr>
        <p:spPr>
          <a:xfrm>
            <a:off x="987724" y="6468512"/>
            <a:ext cx="7430527" cy="369332"/>
          </a:xfrm>
          <a:prstGeom prst="rect">
            <a:avLst/>
          </a:prstGeom>
          <a:noFill/>
        </p:spPr>
        <p:txBody>
          <a:bodyPr wrap="none" rtlCol="0">
            <a:spAutoFit/>
          </a:bodyPr>
          <a:lstStyle/>
          <a:p>
            <a:r>
              <a:rPr lang="en-US" dirty="0" smtClean="0"/>
              <a:t>S. Kleinberg (2015) Why: A Guide to Finding and Using Causes. O’Reilly Media.</a:t>
            </a:r>
            <a:endParaRPr lang="en-US" dirty="0"/>
          </a:p>
        </p:txBody>
      </p:sp>
    </p:spTree>
    <p:extLst>
      <p:ext uri="{BB962C8B-B14F-4D97-AF65-F5344CB8AC3E}">
        <p14:creationId xmlns:p14="http://schemas.microsoft.com/office/powerpoint/2010/main" val="3151822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dirty="0" smtClean="0"/>
              <a:t>False positive and negative </a:t>
            </a:r>
            <a:br>
              <a:rPr lang="en-US" dirty="0" smtClean="0"/>
            </a:br>
            <a:r>
              <a:rPr lang="en-US" dirty="0" smtClean="0"/>
              <a:t>Error Tradeoffs</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Font typeface="Monotype Sorts" charset="0"/>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a:t>
            </a:r>
            <a:r>
              <a:rPr lang="fi-FI" sz="2400" dirty="0" smtClean="0"/>
              <a:t>(H</a:t>
            </a:r>
            <a:r>
              <a:rPr lang="fi-FI" sz="2400" baseline="-25000" dirty="0" smtClean="0"/>
              <a:t>0</a:t>
            </a:r>
            <a:r>
              <a:rPr lang="fi-FI" sz="2400" dirty="0" smtClean="0"/>
              <a:t> is </a:t>
            </a:r>
            <a:r>
              <a:rPr lang="fi-FI" sz="2400" dirty="0" err="1" smtClean="0"/>
              <a:t>that</a:t>
            </a:r>
            <a:r>
              <a:rPr lang="fi-FI" sz="2400" dirty="0" smtClean="0"/>
              <a:t> the person is </a:t>
            </a:r>
            <a:r>
              <a:rPr lang="fi-FI" sz="2400" dirty="0" err="1" smtClean="0"/>
              <a:t>disease</a:t>
            </a:r>
            <a:r>
              <a:rPr lang="fi-FI" sz="2400" dirty="0" smtClean="0"/>
              <a:t> </a:t>
            </a:r>
            <a:r>
              <a:rPr lang="fi-FI" sz="2400" dirty="0" err="1" smtClean="0"/>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a:t>will</a:t>
            </a:r>
            <a:r>
              <a:rPr lang="fi-FI" sz="2400" dirty="0"/>
              <a:t> </a:t>
            </a:r>
            <a:r>
              <a:rPr lang="fi-FI" sz="2400" dirty="0" err="1"/>
              <a:t>become</a:t>
            </a:r>
            <a:r>
              <a:rPr lang="fi-FI" sz="2400" dirty="0"/>
              <a:t> </a:t>
            </a:r>
            <a:r>
              <a:rPr lang="fi-FI" sz="2400" dirty="0" err="1"/>
              <a:t>severely</a:t>
            </a:r>
            <a:r>
              <a:rPr lang="fi-FI" sz="2400" dirty="0"/>
              <a:t> </a:t>
            </a:r>
            <a:r>
              <a:rPr lang="fi-FI" sz="2400" dirty="0" err="1">
                <a:solidFill>
                  <a:srgbClr val="0511F9"/>
                </a:solidFill>
              </a:rPr>
              <a:t>disabled</a:t>
            </a:r>
            <a:endParaRPr lang="fi-FI" sz="2400" dirty="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a:solidFill>
                  <a:srgbClr val="0511F9"/>
                </a:solidFill>
              </a:rPr>
              <a:t>no </a:t>
            </a:r>
            <a:r>
              <a:rPr lang="fi-FI" sz="2400" dirty="0" err="1"/>
              <a:t>physical</a:t>
            </a:r>
            <a:r>
              <a:rPr lang="fi-FI" sz="2400" dirty="0"/>
              <a:t> </a:t>
            </a:r>
            <a:r>
              <a:rPr lang="fi-FI" sz="2400" dirty="0" err="1">
                <a:solidFill>
                  <a:srgbClr val="0511F9"/>
                </a:solidFill>
              </a:rPr>
              <a:t>damage</a:t>
            </a:r>
            <a:r>
              <a:rPr lang="fi-FI" sz="2400" dirty="0"/>
              <a:t> is </a:t>
            </a:r>
            <a:r>
              <a:rPr lang="fi-FI" sz="2400" dirty="0" err="1"/>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1586006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802944"/>
          <a:ext cx="5958630" cy="2739073"/>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Tree>
    <p:extLst>
      <p:ext uri="{BB962C8B-B14F-4D97-AF65-F5344CB8AC3E}">
        <p14:creationId xmlns:p14="http://schemas.microsoft.com/office/powerpoint/2010/main" val="14415466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802944"/>
          <a:ext cx="5958630" cy="2739073"/>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091755" y="4803482"/>
            <a:ext cx="2708609" cy="858664"/>
          </a:xfrm>
          <a:prstGeom prst="borderCallout1">
            <a:avLst>
              <a:gd name="adj1" fmla="val -267"/>
              <a:gd name="adj2" fmla="val 65930"/>
              <a:gd name="adj3" fmla="val -65650"/>
              <a:gd name="adj4" fmla="val 66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but not harmed by treatment</a:t>
            </a:r>
            <a:endParaRPr lang="en-US" dirty="0"/>
          </a:p>
        </p:txBody>
      </p:sp>
      <p:sp>
        <p:nvSpPr>
          <p:cNvPr id="6" name="Line Callout 1 5"/>
          <p:cNvSpPr/>
          <p:nvPr/>
        </p:nvSpPr>
        <p:spPr>
          <a:xfrm>
            <a:off x="6435391" y="4239120"/>
            <a:ext cx="2563359" cy="858664"/>
          </a:xfrm>
          <a:prstGeom prst="borderCallout1">
            <a:avLst>
              <a:gd name="adj1" fmla="val -2071"/>
              <a:gd name="adj2" fmla="val 18469"/>
              <a:gd name="adj3" fmla="val -130470"/>
              <a:gd name="adj4" fmla="val 24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Not treated; irreparable damage is done</a:t>
            </a:r>
            <a:endParaRPr lang="en-US" dirty="0"/>
          </a:p>
        </p:txBody>
      </p:sp>
      <p:sp>
        <p:nvSpPr>
          <p:cNvPr id="7" name="Text Box 11"/>
          <p:cNvSpPr txBox="1">
            <a:spLocks noChangeArrowheads="1"/>
          </p:cNvSpPr>
          <p:nvPr/>
        </p:nvSpPr>
        <p:spPr bwMode="auto">
          <a:xfrm>
            <a:off x="545814" y="5834182"/>
            <a:ext cx="8598186"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negatives (Type II errors),</a:t>
            </a:r>
            <a:br>
              <a:rPr kumimoji="0" lang="en-US" dirty="0" smtClean="0">
                <a:solidFill>
                  <a:srgbClr val="000000"/>
                </a:solidFill>
              </a:rPr>
            </a:br>
            <a:r>
              <a:rPr kumimoji="0" lang="en-US" dirty="0" smtClean="0">
                <a:solidFill>
                  <a:srgbClr val="000000"/>
                </a:solidFill>
              </a:rPr>
              <a:t>			increase </a:t>
            </a:r>
            <a:r>
              <a:rPr lang="en-US" dirty="0" smtClean="0">
                <a:sym typeface="Symbol" charset="0"/>
              </a:rPr>
              <a:t> (</a:t>
            </a:r>
            <a:r>
              <a:rPr lang="en-US" i="1" dirty="0" smtClean="0">
                <a:sym typeface="Symbol" charset="0"/>
              </a:rPr>
              <a:t>e.g. </a:t>
            </a:r>
            <a:r>
              <a:rPr lang="en-US" dirty="0" smtClean="0">
                <a:sym typeface="Symbol" charset="0"/>
              </a:rPr>
              <a:t>from .01 to .05)</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16358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969620" y="310162"/>
            <a:ext cx="6280441" cy="990107"/>
          </a:xfrm>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7491" name="Rectangle 3"/>
          <p:cNvSpPr>
            <a:spLocks noGrp="1" noChangeArrowheads="1"/>
          </p:cNvSpPr>
          <p:nvPr>
            <p:ph type="body" idx="1"/>
          </p:nvPr>
        </p:nvSpPr>
        <p:spPr>
          <a:xfrm>
            <a:off x="914400" y="1981200"/>
            <a:ext cx="7772400" cy="914400"/>
          </a:xfrm>
        </p:spPr>
        <p:txBody>
          <a:bodyPr/>
          <a:lstStyle/>
          <a:p>
            <a:pPr>
              <a:buFont typeface="Monotype Sorts" charset="0"/>
              <a:buNone/>
            </a:pPr>
            <a:r>
              <a:rPr lang="fi-FI" sz="2400" i="1" dirty="0"/>
              <a:t>	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II </a:t>
            </a:r>
            <a:r>
              <a:rPr lang="fi-FI" sz="2400" i="1" dirty="0" err="1" smtClean="0"/>
              <a:t>error</a:t>
            </a:r>
            <a:r>
              <a:rPr lang="fi-FI" sz="2400" i="1" dirty="0" smtClean="0"/>
              <a:t> (</a:t>
            </a:r>
            <a:r>
              <a:rPr lang="fi-FI" sz="2400" i="1" dirty="0">
                <a:solidFill>
                  <a:srgbClr val="FF0000"/>
                </a:solidFill>
                <a:sym typeface="Symbol" charset="0"/>
              </a:rPr>
              <a:t></a:t>
            </a:r>
            <a:r>
              <a:rPr lang="fi-FI" sz="2400" i="1" dirty="0"/>
              <a:t>)</a:t>
            </a:r>
            <a:r>
              <a:rPr lang="fi-FI" sz="2400" dirty="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increasing</a:t>
            </a:r>
            <a:r>
              <a:rPr lang="fi-FI" sz="2400" dirty="0" smtClean="0"/>
              <a:t> </a:t>
            </a:r>
            <a:r>
              <a:rPr lang="fi-FI" sz="2400" dirty="0"/>
              <a:t>the </a:t>
            </a:r>
            <a:r>
              <a:rPr lang="fi-FI" sz="2400" dirty="0" err="1"/>
              <a:t>level</a:t>
            </a:r>
            <a:r>
              <a:rPr lang="fi-FI" sz="2400" dirty="0"/>
              <a:t> of </a:t>
            </a:r>
            <a:r>
              <a:rPr lang="fi-FI" sz="2400" dirty="0" err="1" smtClean="0"/>
              <a:t>significance</a:t>
            </a:r>
            <a:r>
              <a:rPr lang="fi-FI" sz="2400" dirty="0" smtClean="0"/>
              <a:t> (</a:t>
            </a:r>
            <a:r>
              <a:rPr lang="fi-FI" sz="2400" i="1" dirty="0" smtClean="0">
                <a:solidFill>
                  <a:srgbClr val="FF0000"/>
                </a:solidFill>
              </a:rPr>
              <a:t>α</a:t>
            </a:r>
            <a:r>
              <a:rPr lang="fi-FI" sz="2400" i="1" dirty="0"/>
              <a:t>)</a:t>
            </a:r>
            <a:r>
              <a:rPr lang="fi-FI" sz="2400" dirty="0" smtClean="0"/>
              <a:t>.</a:t>
            </a:r>
            <a:endParaRPr lang="en-US" sz="2400" dirty="0"/>
          </a:p>
        </p:txBody>
      </p:sp>
      <p:sp>
        <p:nvSpPr>
          <p:cNvPr id="447495" name="AutoShape 7"/>
          <p:cNvSpPr>
            <a:spLocks noChangeArrowheads="1"/>
          </p:cNvSpPr>
          <p:nvPr/>
        </p:nvSpPr>
        <p:spPr bwMode="auto">
          <a:xfrm>
            <a:off x="4419600" y="2895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7496" name="Rectangle 8"/>
          <p:cNvSpPr>
            <a:spLocks noChangeArrowheads="1"/>
          </p:cNvSpPr>
          <p:nvPr/>
        </p:nvSpPr>
        <p:spPr bwMode="auto">
          <a:xfrm>
            <a:off x="1066800" y="3429000"/>
            <a:ext cx="7420876" cy="533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342900" indent="-342900" algn="ctr">
              <a:buClr>
                <a:schemeClr val="accent1"/>
              </a:buClr>
              <a:buSzPct val="90000"/>
              <a:buFont typeface="Monotype Sorts" charset="0"/>
              <a:buNone/>
            </a:pPr>
            <a:r>
              <a:rPr lang="fi-FI" sz="2400" dirty="0" err="1" smtClean="0">
                <a:latin typeface="Times New Roman" charset="0"/>
              </a:rPr>
              <a:t>it</a:t>
            </a:r>
            <a:r>
              <a:rPr lang="fi-FI" sz="2400" dirty="0" smtClean="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increase</a:t>
            </a:r>
            <a:r>
              <a:rPr lang="fi-FI" sz="2400" dirty="0">
                <a:latin typeface="Times New Roman" charset="0"/>
              </a:rPr>
              <a:t> the </a:t>
            </a:r>
            <a:r>
              <a:rPr lang="fi-FI" sz="2400" dirty="0" err="1">
                <a:latin typeface="Times New Roman" charset="0"/>
              </a:rPr>
              <a:t>chance</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positives</a:t>
            </a:r>
            <a:r>
              <a:rPr lang="fi-FI" sz="2400" dirty="0" smtClean="0">
                <a:latin typeface="Times New Roman" charset="0"/>
              </a:rPr>
              <a:t> (</a:t>
            </a:r>
            <a:r>
              <a:rPr lang="fi-FI" sz="2400" dirty="0" err="1" smtClean="0">
                <a:latin typeface="Times New Roman" charset="0"/>
              </a:rPr>
              <a:t>Type</a:t>
            </a:r>
            <a:r>
              <a:rPr lang="fi-FI" sz="2400" dirty="0" smtClean="0">
                <a:latin typeface="Times New Roman" charset="0"/>
              </a:rPr>
              <a:t> I </a:t>
            </a:r>
            <a:r>
              <a:rPr lang="fi-FI" sz="2400" dirty="0" err="1" smtClean="0">
                <a:latin typeface="Times New Roman" charset="0"/>
              </a:rPr>
              <a:t>errors</a:t>
            </a:r>
            <a:r>
              <a:rPr lang="fi-FI" sz="2400" dirty="0" smtClean="0">
                <a:latin typeface="Times New Roman" charset="0"/>
              </a:rPr>
              <a:t>)</a:t>
            </a:r>
            <a:endParaRPr lang="en-US" sz="2400" dirty="0">
              <a:latin typeface="Times New Roman" charset="0"/>
            </a:endParaRPr>
          </a:p>
        </p:txBody>
      </p:sp>
    </p:spTree>
    <p:extLst>
      <p:ext uri="{BB962C8B-B14F-4D97-AF65-F5344CB8AC3E}">
        <p14:creationId xmlns:p14="http://schemas.microsoft.com/office/powerpoint/2010/main" val="6328005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 </a:t>
            </a:r>
            <a:r>
              <a:rPr lang="en-US" sz="2800" dirty="0">
                <a:solidFill>
                  <a:srgbClr val="FF0000"/>
                </a:solidFill>
              </a:rPr>
              <a:t>Example</a:t>
            </a:r>
            <a:endParaRPr lang="en-US" dirty="0"/>
          </a:p>
        </p:txBody>
      </p:sp>
      <p:sp>
        <p:nvSpPr>
          <p:cNvPr id="448515" name="Rectangle 3"/>
          <p:cNvSpPr>
            <a:spLocks noGrp="1" noChangeArrowheads="1"/>
          </p:cNvSpPr>
          <p:nvPr>
            <p:ph type="body" idx="1"/>
          </p:nvPr>
        </p:nvSpPr>
        <p:spPr>
          <a:xfrm>
            <a:off x="990600" y="1828800"/>
            <a:ext cx="7772400" cy="3276600"/>
          </a:xfrm>
        </p:spPr>
        <p:txBody>
          <a:bodyPr/>
          <a:lstStyle/>
          <a:p>
            <a:pPr>
              <a:lnSpc>
                <a:spcPct val="120000"/>
              </a:lnSpc>
              <a:buNone/>
            </a:pPr>
            <a:r>
              <a:rPr lang="fi-FI" sz="2400" dirty="0"/>
              <a:t>	</a:t>
            </a:r>
            <a:r>
              <a:rPr lang="fi-FI" sz="2400" dirty="0" err="1"/>
              <a:t>Suppose</a:t>
            </a:r>
            <a:r>
              <a:rPr lang="fi-FI" sz="2400" dirty="0"/>
              <a:t> </a:t>
            </a:r>
            <a:r>
              <a:rPr lang="fi-FI" sz="2400" dirty="0" err="1"/>
              <a:t>there</a:t>
            </a:r>
            <a:r>
              <a:rPr lang="fi-FI" sz="2400" dirty="0"/>
              <a:t> is a </a:t>
            </a:r>
            <a:r>
              <a:rPr lang="fi-FI" sz="2400" dirty="0" err="1"/>
              <a:t>test</a:t>
            </a:r>
            <a:r>
              <a:rPr lang="fi-FI" sz="2400" dirty="0"/>
              <a:t> for a </a:t>
            </a:r>
            <a:r>
              <a:rPr lang="fi-FI" sz="2400" dirty="0" err="1"/>
              <a:t>particular</a:t>
            </a:r>
            <a:r>
              <a:rPr lang="fi-FI" sz="2400" dirty="0"/>
              <a:t> </a:t>
            </a:r>
            <a:r>
              <a:rPr lang="fi-FI" sz="2400" dirty="0" err="1" smtClean="0"/>
              <a:t>disease</a:t>
            </a:r>
            <a:r>
              <a:rPr lang="fi-FI" sz="2400" dirty="0"/>
              <a:t> (H</a:t>
            </a:r>
            <a:r>
              <a:rPr lang="fi-FI" sz="2400" baseline="-25000" dirty="0"/>
              <a:t>0</a:t>
            </a:r>
            <a:r>
              <a:rPr lang="fi-FI" sz="2400" dirty="0"/>
              <a:t> is </a:t>
            </a:r>
            <a:r>
              <a:rPr lang="fi-FI" sz="2400" dirty="0" err="1"/>
              <a:t>that</a:t>
            </a:r>
            <a:r>
              <a:rPr lang="fi-FI" sz="2400" dirty="0"/>
              <a:t> the person is </a:t>
            </a:r>
            <a:r>
              <a:rPr lang="fi-FI" sz="2400" dirty="0" err="1"/>
              <a:t>disease</a:t>
            </a:r>
            <a:r>
              <a:rPr lang="fi-FI" sz="2400" dirty="0"/>
              <a:t> </a:t>
            </a:r>
            <a:r>
              <a:rPr lang="fi-FI" sz="2400" dirty="0" err="1"/>
              <a:t>free</a:t>
            </a:r>
            <a:r>
              <a:rPr lang="fi-FI" sz="2400" dirty="0" smtClean="0"/>
              <a:t>)</a:t>
            </a:r>
            <a:endParaRPr lang="fi-FI" sz="2400" dirty="0"/>
          </a:p>
          <a:p>
            <a:pPr>
              <a:lnSpc>
                <a:spcPct val="120000"/>
              </a:lnSpc>
              <a:buFont typeface="Monotype Sorts" charset="0"/>
              <a:buNone/>
            </a:pPr>
            <a:r>
              <a:rPr lang="fi-FI" sz="2400" dirty="0"/>
              <a:t>	</a:t>
            </a:r>
            <a:r>
              <a:rPr lang="fi-FI" sz="2400" dirty="0" err="1"/>
              <a:t>If</a:t>
            </a:r>
            <a:r>
              <a:rPr lang="fi-FI" sz="2400" dirty="0"/>
              <a:t> </a:t>
            </a:r>
            <a:r>
              <a:rPr lang="fi-FI" sz="2400" dirty="0" smtClean="0"/>
              <a:t>the person is </a:t>
            </a:r>
            <a:r>
              <a:rPr lang="fi-FI" sz="2400" dirty="0" err="1" smtClean="0"/>
              <a:t>sick</a:t>
            </a:r>
            <a:r>
              <a:rPr lang="fi-FI" sz="2400" dirty="0" smtClean="0"/>
              <a:t> and </a:t>
            </a:r>
            <a:r>
              <a:rPr lang="fi-FI" sz="2400" dirty="0"/>
              <a:t>is </a:t>
            </a:r>
            <a:r>
              <a:rPr lang="fi-FI" sz="2400" dirty="0" err="1"/>
              <a:t>diagnosed</a:t>
            </a:r>
            <a:r>
              <a:rPr lang="fi-FI" sz="2400" dirty="0"/>
              <a:t> </a:t>
            </a:r>
            <a:r>
              <a:rPr lang="fi-FI" sz="2400" dirty="0" err="1"/>
              <a:t>early</a:t>
            </a:r>
            <a:r>
              <a:rPr lang="fi-FI" sz="2400" dirty="0"/>
              <a:t>, </a:t>
            </a:r>
            <a:r>
              <a:rPr lang="fi-FI" sz="2400" dirty="0" err="1" smtClean="0"/>
              <a:t>she</a:t>
            </a:r>
            <a:r>
              <a:rPr lang="fi-FI" sz="2400" dirty="0" smtClean="0"/>
              <a:t> </a:t>
            </a:r>
            <a:r>
              <a:rPr lang="fi-FI" sz="2400" dirty="0" err="1" smtClean="0">
                <a:solidFill>
                  <a:srgbClr val="0511F9"/>
                </a:solidFill>
              </a:rPr>
              <a:t>can</a:t>
            </a:r>
            <a:r>
              <a:rPr lang="fi-FI" sz="2400" dirty="0" smtClean="0">
                <a:solidFill>
                  <a:srgbClr val="0511F9"/>
                </a:solidFill>
              </a:rPr>
              <a:t> </a:t>
            </a:r>
            <a:r>
              <a:rPr lang="fi-FI" sz="2400" dirty="0" err="1">
                <a:solidFill>
                  <a:srgbClr val="0511F9"/>
                </a:solidFill>
              </a:rPr>
              <a:t>be</a:t>
            </a:r>
            <a:r>
              <a:rPr lang="fi-FI" sz="2400" dirty="0">
                <a:solidFill>
                  <a:srgbClr val="0511F9"/>
                </a:solidFill>
              </a:rPr>
              <a:t> </a:t>
            </a:r>
            <a:r>
              <a:rPr lang="fi-FI" sz="2400" dirty="0" err="1">
                <a:solidFill>
                  <a:srgbClr val="0511F9"/>
                </a:solidFill>
              </a:rPr>
              <a:t>successfully</a:t>
            </a:r>
            <a:r>
              <a:rPr lang="fi-FI" sz="2400" dirty="0">
                <a:solidFill>
                  <a:srgbClr val="0511F9"/>
                </a:solidFill>
              </a:rPr>
              <a:t> </a:t>
            </a:r>
            <a:r>
              <a:rPr lang="fi-FI" sz="2400" dirty="0" err="1">
                <a:solidFill>
                  <a:srgbClr val="0511F9"/>
                </a:solidFill>
              </a:rPr>
              <a:t>treated</a:t>
            </a:r>
            <a:endParaRPr lang="fi-FI" sz="2400" dirty="0">
              <a:solidFill>
                <a:srgbClr val="0511F9"/>
              </a:solidFill>
            </a:endParaRPr>
          </a:p>
          <a:p>
            <a:pPr>
              <a:lnSpc>
                <a:spcPct val="120000"/>
              </a:lnSpc>
              <a:buFont typeface="Monotype Sorts" charset="0"/>
              <a:buNone/>
            </a:pPr>
            <a:r>
              <a:rPr lang="fi-FI" sz="2400" dirty="0"/>
              <a:t>	</a:t>
            </a:r>
            <a:r>
              <a:rPr lang="fi-FI" sz="2400" dirty="0" err="1">
                <a:solidFill>
                  <a:srgbClr val="0B013F"/>
                </a:solidFill>
              </a:rPr>
              <a:t>If</a:t>
            </a:r>
            <a:r>
              <a:rPr lang="fi-FI" sz="2400" dirty="0">
                <a:solidFill>
                  <a:srgbClr val="0B013F"/>
                </a:solidFill>
              </a:rPr>
              <a:t> </a:t>
            </a:r>
            <a:r>
              <a:rPr lang="fi-FI" sz="2400" dirty="0" err="1">
                <a:solidFill>
                  <a:srgbClr val="0B013F"/>
                </a:solidFill>
              </a:rPr>
              <a:t>it</a:t>
            </a:r>
            <a:r>
              <a:rPr lang="fi-FI" sz="2400" dirty="0"/>
              <a:t> is </a:t>
            </a:r>
            <a:r>
              <a:rPr lang="fi-FI" sz="2400" dirty="0" err="1">
                <a:solidFill>
                  <a:srgbClr val="0511F9"/>
                </a:solidFill>
              </a:rPr>
              <a:t>not</a:t>
            </a:r>
            <a:r>
              <a:rPr lang="fi-FI" sz="2400" dirty="0"/>
              <a:t> </a:t>
            </a:r>
            <a:r>
              <a:rPr lang="fi-FI" sz="2400" dirty="0" err="1">
                <a:solidFill>
                  <a:srgbClr val="0511F9"/>
                </a:solidFill>
              </a:rPr>
              <a:t>diagnosed</a:t>
            </a:r>
            <a:r>
              <a:rPr lang="fi-FI" sz="2400" dirty="0"/>
              <a:t> and </a:t>
            </a:r>
            <a:r>
              <a:rPr lang="fi-FI" sz="2400" dirty="0" err="1"/>
              <a:t>treated</a:t>
            </a:r>
            <a:r>
              <a:rPr lang="fi-FI" sz="2400" dirty="0"/>
              <a:t>, the person </a:t>
            </a:r>
            <a:r>
              <a:rPr lang="fi-FI" sz="2400" dirty="0" err="1" smtClean="0"/>
              <a:t>will</a:t>
            </a:r>
            <a:r>
              <a:rPr lang="fi-FI" sz="2400" dirty="0" smtClean="0"/>
              <a:t> </a:t>
            </a:r>
            <a:r>
              <a:rPr lang="fi-FI" sz="2400" dirty="0" err="1" smtClean="0"/>
              <a:t>eventually</a:t>
            </a:r>
            <a:r>
              <a:rPr lang="fi-FI" sz="2400" dirty="0" smtClean="0"/>
              <a:t> </a:t>
            </a:r>
            <a:r>
              <a:rPr lang="fi-FI" sz="2400" dirty="0" err="1" smtClean="0"/>
              <a:t>heal</a:t>
            </a:r>
            <a:r>
              <a:rPr lang="fi-FI" sz="2400" dirty="0" smtClean="0"/>
              <a:t>, </a:t>
            </a:r>
            <a:r>
              <a:rPr lang="fi-FI" sz="2400" dirty="0" err="1" smtClean="0"/>
              <a:t>but</a:t>
            </a:r>
            <a:r>
              <a:rPr lang="fi-FI" sz="2400" dirty="0" smtClean="0"/>
              <a:t> </a:t>
            </a:r>
            <a:r>
              <a:rPr lang="fi-FI" sz="2400" dirty="0" err="1" smtClean="0"/>
              <a:t>may</a:t>
            </a:r>
            <a:r>
              <a:rPr lang="fi-FI" sz="2400" dirty="0" smtClean="0"/>
              <a:t> </a:t>
            </a:r>
            <a:r>
              <a:rPr lang="fi-FI" sz="2400" dirty="0" err="1" smtClean="0"/>
              <a:t>lose</a:t>
            </a:r>
            <a:r>
              <a:rPr lang="fi-FI" sz="2400" dirty="0" smtClean="0"/>
              <a:t> </a:t>
            </a:r>
            <a:r>
              <a:rPr lang="fi-FI" sz="2400" dirty="0" err="1" smtClean="0"/>
              <a:t>some</a:t>
            </a:r>
            <a:r>
              <a:rPr lang="fi-FI" sz="2400" dirty="0" smtClean="0"/>
              <a:t> </a:t>
            </a:r>
            <a:r>
              <a:rPr lang="fi-FI" sz="2400" dirty="0" err="1" smtClean="0"/>
              <a:t>work</a:t>
            </a:r>
            <a:r>
              <a:rPr lang="fi-FI" sz="2400" dirty="0" smtClean="0"/>
              <a:t> </a:t>
            </a:r>
            <a:r>
              <a:rPr lang="fi-FI" sz="2400" dirty="0" err="1" smtClean="0"/>
              <a:t>days</a:t>
            </a:r>
            <a:endParaRPr lang="fi-FI" sz="2400" dirty="0" smtClean="0"/>
          </a:p>
          <a:p>
            <a:pPr>
              <a:lnSpc>
                <a:spcPct val="120000"/>
              </a:lnSpc>
              <a:buFont typeface="Monotype Sorts" charset="0"/>
              <a:buNone/>
            </a:pPr>
            <a:r>
              <a:rPr lang="fi-FI" sz="2400" dirty="0"/>
              <a:t>	</a:t>
            </a:r>
            <a:r>
              <a:rPr lang="fi-FI" sz="2400" dirty="0" err="1"/>
              <a:t>If</a:t>
            </a:r>
            <a:r>
              <a:rPr lang="fi-FI" sz="2400" dirty="0"/>
              <a:t> a person is </a:t>
            </a:r>
            <a:r>
              <a:rPr lang="fi-FI" sz="2400" dirty="0" err="1">
                <a:solidFill>
                  <a:srgbClr val="0511F9"/>
                </a:solidFill>
              </a:rPr>
              <a:t>erroneously</a:t>
            </a:r>
            <a:r>
              <a:rPr lang="fi-FI" sz="2400" dirty="0">
                <a:solidFill>
                  <a:srgbClr val="0511F9"/>
                </a:solidFill>
              </a:rPr>
              <a:t> </a:t>
            </a:r>
            <a:r>
              <a:rPr lang="fi-FI" sz="2400" dirty="0" err="1">
                <a:solidFill>
                  <a:srgbClr val="0511F9"/>
                </a:solidFill>
              </a:rPr>
              <a:t>diagnosed</a:t>
            </a:r>
            <a:r>
              <a:rPr lang="fi-FI" sz="2400" dirty="0"/>
              <a:t> as </a:t>
            </a:r>
            <a:r>
              <a:rPr lang="fi-FI" sz="2400" dirty="0" err="1"/>
              <a:t>having</a:t>
            </a:r>
            <a:r>
              <a:rPr lang="fi-FI" sz="2400" dirty="0"/>
              <a:t> the </a:t>
            </a:r>
            <a:r>
              <a:rPr lang="fi-FI" sz="2400" dirty="0" err="1"/>
              <a:t>disease</a:t>
            </a:r>
            <a:r>
              <a:rPr lang="fi-FI" sz="2400" dirty="0"/>
              <a:t> and </a:t>
            </a:r>
            <a:r>
              <a:rPr lang="fi-FI" sz="2400" dirty="0" err="1">
                <a:solidFill>
                  <a:srgbClr val="0511F9"/>
                </a:solidFill>
              </a:rPr>
              <a:t>treated</a:t>
            </a:r>
            <a:r>
              <a:rPr lang="fi-FI" sz="2400" dirty="0"/>
              <a:t>, </a:t>
            </a:r>
            <a:r>
              <a:rPr lang="fi-FI" sz="2400" dirty="0" err="1" smtClean="0">
                <a:solidFill>
                  <a:srgbClr val="0511F9"/>
                </a:solidFill>
              </a:rPr>
              <a:t>serious</a:t>
            </a:r>
            <a:r>
              <a:rPr lang="fi-FI" sz="2400" dirty="0" smtClean="0">
                <a:solidFill>
                  <a:srgbClr val="0511F9"/>
                </a:solidFill>
              </a:rPr>
              <a:t> </a:t>
            </a:r>
            <a:r>
              <a:rPr lang="fi-FI" sz="2400" dirty="0" err="1" smtClean="0">
                <a:solidFill>
                  <a:srgbClr val="0511F9"/>
                </a:solidFill>
              </a:rPr>
              <a:t>damage</a:t>
            </a:r>
            <a:r>
              <a:rPr lang="fi-FI" sz="2400" dirty="0" smtClean="0"/>
              <a:t> </a:t>
            </a:r>
            <a:r>
              <a:rPr lang="fi-FI" sz="2400" dirty="0" err="1" smtClean="0"/>
              <a:t>may</a:t>
            </a:r>
            <a:r>
              <a:rPr lang="fi-FI" sz="2400" dirty="0" smtClean="0"/>
              <a:t> </a:t>
            </a:r>
            <a:r>
              <a:rPr lang="fi-FI" sz="2400" dirty="0" err="1" smtClean="0"/>
              <a:t>be</a:t>
            </a:r>
            <a:r>
              <a:rPr lang="fi-FI" sz="2400" dirty="0" smtClean="0"/>
              <a:t> </a:t>
            </a:r>
            <a:r>
              <a:rPr lang="fi-FI" sz="2400" dirty="0" err="1" smtClean="0"/>
              <a:t>done</a:t>
            </a:r>
            <a:r>
              <a:rPr lang="fi-FI" sz="2400" dirty="0"/>
              <a:t>.</a:t>
            </a:r>
          </a:p>
          <a:p>
            <a:pPr>
              <a:buFont typeface="Monotype Sorts" charset="0"/>
              <a:buNone/>
            </a:pPr>
            <a:endParaRPr lang="en-US" sz="2400" dirty="0"/>
          </a:p>
        </p:txBody>
      </p:sp>
      <p:sp>
        <p:nvSpPr>
          <p:cNvPr id="448518" name="Text Box 6"/>
          <p:cNvSpPr txBox="1">
            <a:spLocks noChangeArrowheads="1"/>
          </p:cNvSpPr>
          <p:nvPr/>
        </p:nvSpPr>
        <p:spPr bwMode="auto">
          <a:xfrm>
            <a:off x="1447800" y="5486400"/>
            <a:ext cx="6721475"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600" i="1">
                <a:solidFill>
                  <a:srgbClr val="FF0000"/>
                </a:solidFill>
                <a:latin typeface="Times New Roman" charset="0"/>
              </a:rPr>
              <a:t>To which type of error you are willing to risk</a:t>
            </a:r>
            <a:r>
              <a:rPr lang="fi-FI" sz="2600">
                <a:solidFill>
                  <a:srgbClr val="FF0000"/>
                </a:solidFill>
                <a:latin typeface="Times New Roman" charset="0"/>
              </a:rPr>
              <a:t> ?</a:t>
            </a:r>
            <a:endParaRPr lang="en-US" sz="2600">
              <a:solidFill>
                <a:srgbClr val="FF0000"/>
              </a:solidFill>
              <a:latin typeface="Times New Roman" charset="0"/>
            </a:endParaRPr>
          </a:p>
        </p:txBody>
      </p:sp>
    </p:spTree>
    <p:extLst>
      <p:ext uri="{BB962C8B-B14F-4D97-AF65-F5344CB8AC3E}">
        <p14:creationId xmlns:p14="http://schemas.microsoft.com/office/powerpoint/2010/main" val="1140479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8518"/>
                                        </p:tgtEl>
                                        <p:attrNameLst>
                                          <p:attrName>style.visibility</p:attrName>
                                        </p:attrNameLst>
                                      </p:cBhvr>
                                      <p:to>
                                        <p:strVal val="visible"/>
                                      </p:to>
                                    </p:set>
                                    <p:animEffect transition="in" filter="wipe(up)">
                                      <p:cBhvr>
                                        <p:cTn id="7"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Dependence/independence</a:t>
            </a:r>
            <a:endParaRPr lang="en-US" dirty="0"/>
          </a:p>
        </p:txBody>
      </p:sp>
      <p:sp>
        <p:nvSpPr>
          <p:cNvPr id="3" name="Content Placeholder 2"/>
          <p:cNvSpPr>
            <a:spLocks noGrp="1"/>
          </p:cNvSpPr>
          <p:nvPr>
            <p:ph idx="1"/>
          </p:nvPr>
        </p:nvSpPr>
        <p:spPr/>
        <p:txBody>
          <a:bodyPr/>
          <a:lstStyle/>
          <a:p>
            <a:r>
              <a:rPr lang="en-US" dirty="0" smtClean="0"/>
              <a:t>Events that are independent</a:t>
            </a:r>
          </a:p>
          <a:p>
            <a:pPr lvl="1"/>
            <a:r>
              <a:rPr lang="en-US" dirty="0" smtClean="0"/>
              <a:t>Flipping heads and then tails</a:t>
            </a:r>
          </a:p>
          <a:p>
            <a:pPr lvl="1"/>
            <a:r>
              <a:rPr lang="en-US" dirty="0" smtClean="0"/>
              <a:t>Day of week and whether a patient had a heart attack (probably?)</a:t>
            </a:r>
          </a:p>
          <a:p>
            <a:r>
              <a:rPr lang="en-US" dirty="0" smtClean="0"/>
              <a:t>Events that are dependent</a:t>
            </a:r>
          </a:p>
          <a:p>
            <a:pPr lvl="1"/>
            <a:r>
              <a:rPr lang="en-US" dirty="0" smtClean="0"/>
              <a:t>Vice presidential candidate and presidential nominee</a:t>
            </a:r>
          </a:p>
          <a:p>
            <a:pPr lvl="1"/>
            <a:r>
              <a:rPr lang="en-US" dirty="0" smtClean="0"/>
              <a:t>Diagnostic test being positive and whether patient has a disease</a:t>
            </a:r>
            <a:endParaRPr lang="en-US" dirty="0"/>
          </a:p>
        </p:txBody>
      </p:sp>
      <p:sp>
        <p:nvSpPr>
          <p:cNvPr id="4" name="TextBox 3"/>
          <p:cNvSpPr txBox="1"/>
          <p:nvPr/>
        </p:nvSpPr>
        <p:spPr>
          <a:xfrm>
            <a:off x="524486" y="6488698"/>
            <a:ext cx="4199550" cy="369332"/>
          </a:xfrm>
          <a:prstGeom prst="rect">
            <a:avLst/>
          </a:prstGeom>
          <a:noFill/>
        </p:spPr>
        <p:txBody>
          <a:bodyPr wrap="none" rtlCol="0">
            <a:spAutoFit/>
          </a:bodyPr>
          <a:lstStyle/>
          <a:p>
            <a:r>
              <a:rPr lang="en-US" dirty="0" smtClean="0"/>
              <a:t>Adapted from class by Samantha Kleinberg</a:t>
            </a:r>
            <a:endParaRPr lang="en-US" dirty="0"/>
          </a:p>
        </p:txBody>
      </p:sp>
    </p:spTree>
    <p:extLst>
      <p:ext uri="{BB962C8B-B14F-4D97-AF65-F5344CB8AC3E}">
        <p14:creationId xmlns:p14="http://schemas.microsoft.com/office/powerpoint/2010/main" val="39049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Could our Estimate </a:t>
            </a:r>
            <a:r>
              <a:rPr lang="en-US" dirty="0"/>
              <a:t>B</a:t>
            </a:r>
            <a:r>
              <a:rPr lang="en-US" dirty="0" smtClean="0"/>
              <a:t>e Wrong? </a:t>
            </a:r>
            <a:endParaRPr lang="en-US" dirty="0"/>
          </a:p>
        </p:txBody>
      </p:sp>
      <p:graphicFrame>
        <p:nvGraphicFramePr>
          <p:cNvPr id="32805" name="Group 37"/>
          <p:cNvGraphicFramePr>
            <a:graphicFrameLocks noGrp="1"/>
          </p:cNvGraphicFramePr>
          <p:nvPr>
            <p:extLst/>
          </p:nvPr>
        </p:nvGraphicFramePr>
        <p:xfrm>
          <a:off x="1567351" y="1802944"/>
          <a:ext cx="5958630" cy="2739073"/>
        </p:xfrm>
        <a:graphic>
          <a:graphicData uri="http://schemas.openxmlformats.org/drawingml/2006/table">
            <a:tbl>
              <a:tblPr firstRow="1" firstCol="1">
                <a:tableStyleId>{6E25E649-3F16-4E02-A733-19D2CDBF48F0}</a:tableStyleId>
              </a:tblPr>
              <a:tblGrid>
                <a:gridCol w="1986210"/>
                <a:gridCol w="1986210"/>
                <a:gridCol w="1986210"/>
              </a:tblGrid>
              <a:tr h="849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a:ln>
                          <a:noFill/>
                        </a:ln>
                        <a:solidFill>
                          <a:srgbClr val="FFFFFF"/>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 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Disease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7461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Not 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negative</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r h="8429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Diagnosed</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sym typeface="Symbol" charset="0"/>
                        </a:rPr>
                        <a:t>False positive</a:t>
                      </a:r>
                      <a:endParaRPr kumimoji="0" lang="en-US" sz="2800" b="0" i="0" u="none" strike="noStrike" cap="none" normalizeH="0" baseline="0" dirty="0">
                        <a:ln>
                          <a:noFill/>
                        </a:ln>
                        <a:solidFill>
                          <a:schemeClr val="tx1"/>
                        </a:solidFill>
                        <a:effectLst/>
                        <a:latin typeface="Times New Roman" charset="0"/>
                        <a:ea typeface="ＭＳ Ｐゴシック" charset="0"/>
                        <a:sym typeface="Symbol"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u="none" strike="noStrike" cap="none" normalizeH="0" baseline="0" dirty="0" smtClean="0">
                          <a:ln>
                            <a:noFill/>
                          </a:ln>
                          <a:effectLst/>
                        </a:rPr>
                        <a:t>Ok</a:t>
                      </a:r>
                      <a:endParaRPr kumimoji="0" lang="en-US" sz="2800" b="0" i="0" u="none" strike="noStrike" cap="none" normalizeH="0" baseline="0" dirty="0">
                        <a:ln>
                          <a:noFill/>
                        </a:ln>
                        <a:solidFill>
                          <a:schemeClr val="tx1"/>
                        </a:solidFill>
                        <a:effectLst/>
                        <a:latin typeface="Times New Roman" charset="0"/>
                        <a:ea typeface="ＭＳ Ｐゴシック" charset="0"/>
                      </a:endParaRPr>
                    </a:p>
                  </a:txBody>
                  <a:tcPr horzOverflow="overflow"/>
                </a:tc>
              </a:tr>
            </a:tbl>
          </a:graphicData>
        </a:graphic>
      </p:graphicFrame>
      <p:sp>
        <p:nvSpPr>
          <p:cNvPr id="5" name="Line Callout 1 4"/>
          <p:cNvSpPr/>
          <p:nvPr/>
        </p:nvSpPr>
        <p:spPr>
          <a:xfrm>
            <a:off x="3128419" y="4774994"/>
            <a:ext cx="2708609" cy="858664"/>
          </a:xfrm>
          <a:prstGeom prst="borderCallout1">
            <a:avLst>
              <a:gd name="adj1" fmla="val 1537"/>
              <a:gd name="adj2" fmla="val 79082"/>
              <a:gd name="adj3" fmla="val -65650"/>
              <a:gd name="adj4" fmla="val 69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Treated, harmed by treatment</a:t>
            </a:r>
            <a:endParaRPr lang="en-US" dirty="0"/>
          </a:p>
        </p:txBody>
      </p:sp>
      <p:sp>
        <p:nvSpPr>
          <p:cNvPr id="6" name="Line Callout 1 5"/>
          <p:cNvSpPr/>
          <p:nvPr/>
        </p:nvSpPr>
        <p:spPr>
          <a:xfrm>
            <a:off x="6435391" y="4068730"/>
            <a:ext cx="2414731" cy="706264"/>
          </a:xfrm>
          <a:prstGeom prst="borderCallout1">
            <a:avLst>
              <a:gd name="adj1" fmla="val -2071"/>
              <a:gd name="adj2" fmla="val 18469"/>
              <a:gd name="adj3" fmla="val -103411"/>
              <a:gd name="adj4" fmla="val 264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Minor loss of work days</a:t>
            </a:r>
            <a:endParaRPr lang="en-US" dirty="0"/>
          </a:p>
        </p:txBody>
      </p:sp>
      <p:sp>
        <p:nvSpPr>
          <p:cNvPr id="7" name="Text Box 11"/>
          <p:cNvSpPr txBox="1">
            <a:spLocks noChangeArrowheads="1"/>
          </p:cNvSpPr>
          <p:nvPr/>
        </p:nvSpPr>
        <p:spPr bwMode="auto">
          <a:xfrm>
            <a:off x="545814" y="5865162"/>
            <a:ext cx="8598186"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None/>
            </a:pPr>
            <a:r>
              <a:rPr kumimoji="0" lang="en-US" b="1" dirty="0">
                <a:solidFill>
                  <a:srgbClr val="0511F9"/>
                </a:solidFill>
              </a:rPr>
              <a:t>Decision:</a:t>
            </a:r>
            <a:r>
              <a:rPr kumimoji="0" lang="en-US" dirty="0">
                <a:solidFill>
                  <a:srgbClr val="000000"/>
                </a:solidFill>
              </a:rPr>
              <a:t> 	to </a:t>
            </a:r>
            <a:r>
              <a:rPr kumimoji="0" lang="en-US" dirty="0" smtClean="0">
                <a:solidFill>
                  <a:srgbClr val="000000"/>
                </a:solidFill>
              </a:rPr>
              <a:t>reduce the chance of false positives (Type I errors), </a:t>
            </a:r>
            <a:br>
              <a:rPr kumimoji="0" lang="en-US" dirty="0" smtClean="0">
                <a:solidFill>
                  <a:srgbClr val="000000"/>
                </a:solidFill>
              </a:rPr>
            </a:br>
            <a:r>
              <a:rPr kumimoji="0" lang="en-US" dirty="0" smtClean="0">
                <a:solidFill>
                  <a:srgbClr val="000000"/>
                </a:solidFill>
              </a:rPr>
              <a:t>			decrease </a:t>
            </a:r>
            <a:r>
              <a:rPr lang="en-US" dirty="0" smtClean="0">
                <a:sym typeface="Symbol" charset="0"/>
              </a:rPr>
              <a:t> (</a:t>
            </a:r>
            <a:r>
              <a:rPr lang="en-US" i="1" dirty="0" smtClean="0">
                <a:sym typeface="Symbol" charset="0"/>
              </a:rPr>
              <a:t>e.g. </a:t>
            </a:r>
            <a:r>
              <a:rPr lang="en-US" dirty="0" smtClean="0">
                <a:sym typeface="Symbol" charset="0"/>
              </a:rPr>
              <a:t>from .05 to .01)</a:t>
            </a:r>
            <a:r>
              <a:rPr kumimoji="0" lang="en-US" dirty="0" smtClean="0">
                <a:solidFill>
                  <a:srgbClr val="000000"/>
                </a:solidFill>
              </a:rPr>
              <a:t> </a:t>
            </a:r>
            <a:endParaRPr kumimoji="0" lang="en-US" dirty="0">
              <a:solidFill>
                <a:srgbClr val="0511F9"/>
              </a:solidFill>
            </a:endParaRPr>
          </a:p>
        </p:txBody>
      </p:sp>
    </p:spTree>
    <p:extLst>
      <p:ext uri="{BB962C8B-B14F-4D97-AF65-F5344CB8AC3E}">
        <p14:creationId xmlns:p14="http://schemas.microsoft.com/office/powerpoint/2010/main" val="17453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73" name="Rectangle 9"/>
          <p:cNvSpPr>
            <a:spLocks noGrp="1" noChangeArrowheads="1"/>
          </p:cNvSpPr>
          <p:nvPr>
            <p:ph type="title"/>
          </p:nvPr>
        </p:nvSpPr>
        <p:spPr/>
        <p:txBody>
          <a:bodyPr/>
          <a:lstStyle/>
          <a:p>
            <a:r>
              <a:rPr lang="en-US" sz="3200" dirty="0"/>
              <a:t>Testing of hypotheses</a:t>
            </a:r>
            <a:r>
              <a:rPr lang="en-US" dirty="0"/>
              <a:t/>
            </a:r>
            <a:br>
              <a:rPr lang="en-US" dirty="0"/>
            </a:br>
            <a:r>
              <a:rPr lang="en-US" sz="2800" dirty="0" smtClean="0">
                <a:solidFill>
                  <a:srgbClr val="FF0000"/>
                </a:solidFill>
              </a:rPr>
              <a:t>False positives &amp; negatives</a:t>
            </a:r>
            <a:endParaRPr lang="en-US" dirty="0"/>
          </a:p>
        </p:txBody>
      </p:sp>
      <p:sp>
        <p:nvSpPr>
          <p:cNvPr id="446474" name="Rectangle 10"/>
          <p:cNvSpPr>
            <a:spLocks noGrp="1" noChangeArrowheads="1"/>
          </p:cNvSpPr>
          <p:nvPr>
            <p:ph type="body" idx="1"/>
          </p:nvPr>
        </p:nvSpPr>
        <p:spPr>
          <a:xfrm>
            <a:off x="914400" y="3200400"/>
            <a:ext cx="7772400" cy="914400"/>
          </a:xfrm>
        </p:spPr>
        <p:txBody>
          <a:bodyPr/>
          <a:lstStyle/>
          <a:p>
            <a:pPr>
              <a:buFont typeface="Monotype Sorts" charset="0"/>
              <a:buNone/>
            </a:pPr>
            <a:r>
              <a:rPr lang="fi-FI" sz="2400" i="1" dirty="0"/>
              <a:t>The </a:t>
            </a:r>
            <a:r>
              <a:rPr lang="fi-FI" sz="2400" i="1" dirty="0" err="1"/>
              <a:t>probability</a:t>
            </a:r>
            <a:r>
              <a:rPr lang="fi-FI" sz="2400" i="1" dirty="0"/>
              <a:t> of </a:t>
            </a:r>
            <a:r>
              <a:rPr lang="fi-FI" sz="2400" i="1" dirty="0" err="1"/>
              <a:t>making</a:t>
            </a:r>
            <a:r>
              <a:rPr lang="fi-FI" sz="2400" i="1" dirty="0"/>
              <a:t> a </a:t>
            </a:r>
            <a:r>
              <a:rPr lang="fi-FI" sz="2400" i="1" dirty="0" err="1"/>
              <a:t>Type</a:t>
            </a:r>
            <a:r>
              <a:rPr lang="fi-FI" sz="2400" i="1" dirty="0"/>
              <a:t> I </a:t>
            </a:r>
            <a:r>
              <a:rPr lang="fi-FI" sz="2400" i="1" dirty="0" err="1" smtClean="0"/>
              <a:t>error</a:t>
            </a:r>
            <a:r>
              <a:rPr lang="fi-FI" sz="2400" dirty="0" smtClean="0"/>
              <a:t> </a:t>
            </a:r>
            <a:r>
              <a:rPr lang="fi-FI" sz="2400" dirty="0" err="1"/>
              <a:t>can</a:t>
            </a:r>
            <a:r>
              <a:rPr lang="fi-FI" sz="2400" dirty="0"/>
              <a:t> </a:t>
            </a:r>
            <a:r>
              <a:rPr lang="fi-FI" sz="2400" dirty="0" err="1"/>
              <a:t>be</a:t>
            </a:r>
            <a:r>
              <a:rPr lang="fi-FI" sz="2400" dirty="0"/>
              <a:t> </a:t>
            </a:r>
            <a:r>
              <a:rPr lang="fi-FI" sz="2400" dirty="0" err="1"/>
              <a:t>decreased</a:t>
            </a:r>
            <a:r>
              <a:rPr lang="fi-FI" sz="2400" dirty="0"/>
              <a:t> </a:t>
            </a:r>
            <a:r>
              <a:rPr lang="fi-FI" sz="2400" dirty="0" err="1"/>
              <a:t>by</a:t>
            </a:r>
            <a:r>
              <a:rPr lang="fi-FI" sz="2400" dirty="0"/>
              <a:t> </a:t>
            </a:r>
            <a:r>
              <a:rPr lang="fi-FI" sz="2400" dirty="0" err="1" smtClean="0"/>
              <a:t>further</a:t>
            </a:r>
            <a:r>
              <a:rPr lang="fi-FI" sz="2400" dirty="0" smtClean="0"/>
              <a:t> </a:t>
            </a:r>
            <a:r>
              <a:rPr lang="fi-FI" sz="2400" dirty="0" err="1" smtClean="0"/>
              <a:t>reducing</a:t>
            </a:r>
            <a:r>
              <a:rPr lang="fi-FI" sz="2400" dirty="0" smtClean="0"/>
              <a:t> </a:t>
            </a:r>
            <a:r>
              <a:rPr lang="fi-FI" sz="2400" i="1" dirty="0">
                <a:solidFill>
                  <a:srgbClr val="FF0000"/>
                </a:solidFill>
                <a:latin typeface="Times New Roman" charset="0"/>
              </a:rPr>
              <a:t>α</a:t>
            </a:r>
            <a:endParaRPr lang="en-US" sz="2400" dirty="0"/>
          </a:p>
        </p:txBody>
      </p:sp>
      <p:sp>
        <p:nvSpPr>
          <p:cNvPr id="446475" name="AutoShape 11"/>
          <p:cNvSpPr>
            <a:spLocks noChangeArrowheads="1"/>
          </p:cNvSpPr>
          <p:nvPr/>
        </p:nvSpPr>
        <p:spPr bwMode="auto">
          <a:xfrm>
            <a:off x="2438400" y="2209800"/>
            <a:ext cx="533400" cy="304800"/>
          </a:xfrm>
          <a:prstGeom prst="leftRightArrow">
            <a:avLst>
              <a:gd name="adj1" fmla="val 50000"/>
              <a:gd name="adj2" fmla="val 35000"/>
            </a:avLst>
          </a:prstGeom>
          <a:solidFill>
            <a:srgbClr val="0511F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0" lang="en-US">
              <a:solidFill>
                <a:srgbClr val="0511F9"/>
              </a:solidFill>
            </a:endParaRPr>
          </a:p>
        </p:txBody>
      </p:sp>
      <p:sp>
        <p:nvSpPr>
          <p:cNvPr id="446477" name="Text Box 13"/>
          <p:cNvSpPr txBox="1">
            <a:spLocks noChangeArrowheads="1"/>
          </p:cNvSpPr>
          <p:nvPr/>
        </p:nvSpPr>
        <p:spPr bwMode="auto">
          <a:xfrm>
            <a:off x="1021392" y="2093070"/>
            <a:ext cx="1453284"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fi-FI" sz="2800" i="1" dirty="0">
                <a:solidFill>
                  <a:srgbClr val="FF0000"/>
                </a:solidFill>
                <a:latin typeface="Times New Roman" charset="0"/>
              </a:rPr>
              <a:t>α </a:t>
            </a:r>
            <a:r>
              <a:rPr lang="fi-FI" sz="2800" i="1" dirty="0">
                <a:latin typeface="Times New Roman" charset="0"/>
              </a:rPr>
              <a:t>=0.05</a:t>
            </a:r>
            <a:endParaRPr lang="en-US" sz="2800" i="1" dirty="0">
              <a:latin typeface="Times New Roman" charset="0"/>
            </a:endParaRPr>
          </a:p>
        </p:txBody>
      </p:sp>
      <p:sp>
        <p:nvSpPr>
          <p:cNvPr id="446478" name="Text Box 14"/>
          <p:cNvSpPr txBox="1">
            <a:spLocks noChangeArrowheads="1"/>
          </p:cNvSpPr>
          <p:nvPr/>
        </p:nvSpPr>
        <p:spPr bwMode="auto">
          <a:xfrm>
            <a:off x="3200400" y="1754188"/>
            <a:ext cx="5562600"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fi-FI" sz="2400">
                <a:latin typeface="Times New Roman" charset="0"/>
              </a:rPr>
              <a:t>there is only 5 chance in 100 that the result termed "significant" could occur by chance alone</a:t>
            </a:r>
            <a:endParaRPr lang="en-US" sz="2400">
              <a:latin typeface="Times New Roman" charset="0"/>
            </a:endParaRPr>
          </a:p>
        </p:txBody>
      </p:sp>
      <p:sp>
        <p:nvSpPr>
          <p:cNvPr id="446479" name="AutoShape 15"/>
          <p:cNvSpPr>
            <a:spLocks noChangeArrowheads="1"/>
          </p:cNvSpPr>
          <p:nvPr/>
        </p:nvSpPr>
        <p:spPr bwMode="auto">
          <a:xfrm>
            <a:off x="4419600" y="4038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0" name="Rectangle 16"/>
          <p:cNvSpPr>
            <a:spLocks noChangeArrowheads="1"/>
          </p:cNvSpPr>
          <p:nvPr/>
        </p:nvSpPr>
        <p:spPr bwMode="auto">
          <a:xfrm>
            <a:off x="914400" y="4648200"/>
            <a:ext cx="7162800" cy="533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342900" indent="-342900">
              <a:buClr>
                <a:schemeClr val="accent1"/>
              </a:buClr>
              <a:buSzPct val="90000"/>
              <a:buFont typeface="Monotype Sorts" charset="0"/>
              <a:buNone/>
            </a:pPr>
            <a:r>
              <a:rPr lang="fi-FI" sz="2400" dirty="0">
                <a:latin typeface="Times New Roman" charset="0"/>
              </a:rPr>
              <a:t>	</a:t>
            </a:r>
            <a:r>
              <a:rPr lang="fi-FI" sz="2400" dirty="0" err="1">
                <a:latin typeface="Times New Roman" charset="0"/>
              </a:rPr>
              <a:t>it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more</a:t>
            </a:r>
            <a:r>
              <a:rPr lang="fi-FI" sz="2400" dirty="0">
                <a:latin typeface="Times New Roman" charset="0"/>
              </a:rPr>
              <a:t> </a:t>
            </a:r>
            <a:r>
              <a:rPr lang="fi-FI" sz="2400" dirty="0" err="1">
                <a:latin typeface="Times New Roman" charset="0"/>
              </a:rPr>
              <a:t>difficult</a:t>
            </a:r>
            <a:r>
              <a:rPr lang="fi-FI" sz="2400" dirty="0">
                <a:latin typeface="Times New Roman" charset="0"/>
              </a:rPr>
              <a:t> to </a:t>
            </a:r>
            <a:r>
              <a:rPr lang="fi-FI" sz="2400" dirty="0" err="1">
                <a:latin typeface="Times New Roman" charset="0"/>
              </a:rPr>
              <a:t>find</a:t>
            </a:r>
            <a:r>
              <a:rPr lang="fi-FI" sz="2400" dirty="0">
                <a:latin typeface="Times New Roman" charset="0"/>
              </a:rPr>
              <a:t> a </a:t>
            </a:r>
            <a:r>
              <a:rPr lang="fi-FI" sz="2400" dirty="0" err="1">
                <a:latin typeface="Times New Roman" charset="0"/>
              </a:rPr>
              <a:t>significant</a:t>
            </a:r>
            <a:r>
              <a:rPr lang="fi-FI" sz="2400" dirty="0">
                <a:latin typeface="Times New Roman" charset="0"/>
              </a:rPr>
              <a:t> </a:t>
            </a:r>
            <a:r>
              <a:rPr lang="fi-FI" sz="2400" dirty="0" err="1">
                <a:latin typeface="Times New Roman" charset="0"/>
              </a:rPr>
              <a:t>result</a:t>
            </a:r>
            <a:endParaRPr lang="en-US" sz="3200" dirty="0">
              <a:latin typeface="Courier New" charset="0"/>
            </a:endParaRPr>
          </a:p>
        </p:txBody>
      </p:sp>
      <p:sp>
        <p:nvSpPr>
          <p:cNvPr id="446481" name="AutoShape 17"/>
          <p:cNvSpPr>
            <a:spLocks noChangeArrowheads="1"/>
          </p:cNvSpPr>
          <p:nvPr/>
        </p:nvSpPr>
        <p:spPr bwMode="auto">
          <a:xfrm>
            <a:off x="4419600" y="5181600"/>
            <a:ext cx="457200" cy="457200"/>
          </a:xfrm>
          <a:prstGeom prst="downArrow">
            <a:avLst>
              <a:gd name="adj1" fmla="val 50000"/>
              <a:gd name="adj2" fmla="val 25000"/>
            </a:avLst>
          </a:prstGeom>
          <a:solidFill>
            <a:srgbClr val="339933"/>
          </a:solidFill>
          <a:ln w="9525">
            <a:solidFill>
              <a:srgbClr val="339933"/>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6482" name="Rectangle 18"/>
          <p:cNvSpPr>
            <a:spLocks noChangeArrowheads="1"/>
          </p:cNvSpPr>
          <p:nvPr/>
        </p:nvSpPr>
        <p:spPr bwMode="auto">
          <a:xfrm>
            <a:off x="1295400" y="5647450"/>
            <a:ext cx="6705600" cy="838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power</a:t>
            </a:r>
            <a:r>
              <a:rPr lang="fi-FI" sz="2400" dirty="0">
                <a:latin typeface="Times New Roman" charset="0"/>
              </a:rPr>
              <a:t> of the </a:t>
            </a:r>
            <a:r>
              <a:rPr lang="fi-FI" sz="2400" dirty="0" err="1">
                <a:latin typeface="Times New Roman" charset="0"/>
              </a:rPr>
              <a:t>test</a:t>
            </a:r>
            <a:r>
              <a:rPr lang="fi-FI" sz="2400" dirty="0">
                <a:latin typeface="Times New Roman" charset="0"/>
              </a:rPr>
              <a:t> </a:t>
            </a:r>
            <a:r>
              <a:rPr lang="fi-FI" sz="2400" dirty="0" err="1">
                <a:latin typeface="Times New Roman" charset="0"/>
              </a:rPr>
              <a:t>will</a:t>
            </a:r>
            <a:r>
              <a:rPr lang="fi-FI" sz="2400" dirty="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decreased</a:t>
            </a:r>
            <a:r>
              <a:rPr lang="fi-FI" sz="2400" dirty="0">
                <a:latin typeface="Times New Roman" charset="0"/>
              </a:rPr>
              <a:t> </a:t>
            </a:r>
          </a:p>
          <a:p>
            <a:pPr>
              <a:buClr>
                <a:schemeClr val="accent1"/>
              </a:buClr>
              <a:buSzPct val="90000"/>
              <a:buFont typeface="Monotype Sorts" charset="0"/>
              <a:buNone/>
            </a:pPr>
            <a:r>
              <a:rPr lang="fi-FI" sz="2400" dirty="0">
                <a:latin typeface="Times New Roman" charset="0"/>
              </a:rPr>
              <a:t>	the </a:t>
            </a:r>
            <a:r>
              <a:rPr lang="fi-FI" sz="2400" dirty="0" err="1">
                <a:latin typeface="Times New Roman" charset="0"/>
              </a:rPr>
              <a:t>risk</a:t>
            </a:r>
            <a:r>
              <a:rPr lang="fi-FI" sz="2400" dirty="0">
                <a:latin typeface="Times New Roman" charset="0"/>
              </a:rPr>
              <a:t> of </a:t>
            </a:r>
            <a:r>
              <a:rPr lang="fi-FI" sz="2400" dirty="0" err="1" smtClean="0">
                <a:latin typeface="Times New Roman" charset="0"/>
              </a:rPr>
              <a:t>false</a:t>
            </a:r>
            <a:r>
              <a:rPr lang="fi-FI" sz="2400" dirty="0" smtClean="0">
                <a:latin typeface="Times New Roman" charset="0"/>
              </a:rPr>
              <a:t> </a:t>
            </a:r>
            <a:r>
              <a:rPr lang="fi-FI" sz="2400" dirty="0" err="1" smtClean="0">
                <a:latin typeface="Times New Roman" charset="0"/>
              </a:rPr>
              <a:t>negatives</a:t>
            </a:r>
            <a:r>
              <a:rPr lang="fi-FI" sz="2400" dirty="0" smtClean="0">
                <a:latin typeface="Times New Roman" charset="0"/>
              </a:rPr>
              <a:t> </a:t>
            </a:r>
            <a:r>
              <a:rPr lang="fi-FI" sz="2400" dirty="0" err="1" smtClean="0">
                <a:latin typeface="Times New Roman" charset="0"/>
              </a:rPr>
              <a:t>will</a:t>
            </a:r>
            <a:r>
              <a:rPr lang="fi-FI" sz="2400" dirty="0" smtClean="0">
                <a:latin typeface="Times New Roman" charset="0"/>
              </a:rPr>
              <a:t> </a:t>
            </a:r>
            <a:r>
              <a:rPr lang="fi-FI" sz="2400" dirty="0" err="1">
                <a:latin typeface="Times New Roman" charset="0"/>
              </a:rPr>
              <a:t>be</a:t>
            </a:r>
            <a:r>
              <a:rPr lang="fi-FI" sz="2400" dirty="0">
                <a:latin typeface="Times New Roman" charset="0"/>
              </a:rPr>
              <a:t> </a:t>
            </a:r>
            <a:r>
              <a:rPr lang="fi-FI" sz="2400" dirty="0" err="1">
                <a:latin typeface="Times New Roman" charset="0"/>
              </a:rPr>
              <a:t>increased</a:t>
            </a:r>
            <a:endParaRPr lang="en-US" sz="2400" dirty="0">
              <a:latin typeface="Times New Roman" charset="0"/>
            </a:endParaRPr>
          </a:p>
        </p:txBody>
      </p:sp>
    </p:spTree>
    <p:extLst>
      <p:ext uri="{BB962C8B-B14F-4D97-AF65-F5344CB8AC3E}">
        <p14:creationId xmlns:p14="http://schemas.microsoft.com/office/powerpoint/2010/main" val="20112296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errors</a:t>
            </a:r>
            <a:endParaRPr lang="en-US" dirty="0"/>
          </a:p>
        </p:txBody>
      </p:sp>
      <p:sp>
        <p:nvSpPr>
          <p:cNvPr id="3" name="Content Placeholder 2"/>
          <p:cNvSpPr>
            <a:spLocks noGrp="1"/>
          </p:cNvSpPr>
          <p:nvPr>
            <p:ph idx="1"/>
          </p:nvPr>
        </p:nvSpPr>
        <p:spPr>
          <a:xfrm>
            <a:off x="1128943" y="1398923"/>
            <a:ext cx="7048804" cy="4379976"/>
          </a:xfrm>
        </p:spPr>
        <p:txBody>
          <a:bodyPr/>
          <a:lstStyle/>
          <a:p>
            <a:pPr marL="0" indent="0">
              <a:buNone/>
            </a:pPr>
            <a:r>
              <a:rPr lang="en-US" sz="2400" dirty="0" smtClean="0">
                <a:solidFill>
                  <a:srgbClr val="000000"/>
                </a:solidFill>
              </a:rPr>
              <a:t>Potential Pitfalls typically leading to Type I errors</a:t>
            </a:r>
            <a:endParaRPr lang="en-US" sz="2400" dirty="0">
              <a:solidFill>
                <a:srgbClr val="000000"/>
              </a:solidFill>
            </a:endParaRPr>
          </a:p>
          <a:p>
            <a:pPr lvl="1"/>
            <a:r>
              <a:rPr lang="en-US" sz="1800" dirty="0"/>
              <a:t>Low rate of replication of findings [</a:t>
            </a:r>
            <a:r>
              <a:rPr lang="en-US" sz="1800" dirty="0" err="1"/>
              <a:t>Ionnadis</a:t>
            </a:r>
            <a:r>
              <a:rPr lang="en-US" sz="1800" dirty="0"/>
              <a:t>]</a:t>
            </a:r>
          </a:p>
          <a:p>
            <a:pPr lvl="1"/>
            <a:r>
              <a:rPr lang="en-US" sz="1800" dirty="0"/>
              <a:t>Bias (‘findings’ may actually be measuring bias) [</a:t>
            </a:r>
            <a:r>
              <a:rPr lang="en-US" sz="1800" dirty="0" err="1"/>
              <a:t>Ionnadis</a:t>
            </a:r>
            <a:r>
              <a:rPr lang="en-US" sz="1800" dirty="0" smtClean="0"/>
              <a:t>]</a:t>
            </a:r>
          </a:p>
          <a:p>
            <a:pPr lvl="1"/>
            <a:r>
              <a:rPr lang="en-US" sz="1800" dirty="0"/>
              <a:t>Lack of careful data exploration (charts &amp; summarization) [Hart</a:t>
            </a:r>
            <a:r>
              <a:rPr lang="en-US" sz="1800" dirty="0" smtClean="0"/>
              <a:t>]</a:t>
            </a:r>
            <a:endParaRPr lang="en-US" sz="1800" dirty="0"/>
          </a:p>
          <a:p>
            <a:pPr marL="0" indent="0">
              <a:buNone/>
            </a:pPr>
            <a:r>
              <a:rPr lang="en-US" sz="2400" dirty="0" smtClean="0"/>
              <a:t>Potential Pitfalls leading to Type II Errors</a:t>
            </a:r>
          </a:p>
          <a:p>
            <a:pPr lvl="1"/>
            <a:r>
              <a:rPr lang="en-US" sz="1800" dirty="0" smtClean="0"/>
              <a:t>Low </a:t>
            </a:r>
            <a:r>
              <a:rPr lang="en-US" sz="1800" dirty="0"/>
              <a:t>power (probability of rejecting a false </a:t>
            </a:r>
            <a:r>
              <a:rPr lang="en-US" sz="1800" dirty="0" smtClean="0"/>
              <a:t>hypothesis i.e. Type II errors) </a:t>
            </a:r>
            <a:r>
              <a:rPr lang="en-US" sz="1800" dirty="0"/>
              <a:t>in studies [</a:t>
            </a:r>
            <a:r>
              <a:rPr lang="en-US" sz="1800" dirty="0" err="1"/>
              <a:t>Colquhuon</a:t>
            </a:r>
            <a:r>
              <a:rPr lang="en-US" sz="1800"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92</a:t>
            </a:fld>
            <a:endParaRPr lang="en-US" dirty="0"/>
          </a:p>
        </p:txBody>
      </p:sp>
    </p:spTree>
    <p:extLst>
      <p:ext uri="{BB962C8B-B14F-4D97-AF65-F5344CB8AC3E}">
        <p14:creationId xmlns:p14="http://schemas.microsoft.com/office/powerpoint/2010/main" val="13445103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Binary Hypothesis Testing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What was role of cause in effect’s occurrence?</a:t>
            </a:r>
          </a:p>
          <a:p>
            <a:endParaRPr lang="en-US" dirty="0" smtClean="0"/>
          </a:p>
          <a:p>
            <a:pPr marL="0" indent="0">
              <a:buNone/>
            </a:pPr>
            <a:r>
              <a:rPr lang="en-US" dirty="0" smtClean="0"/>
              <a:t>Anne drives drunk and crashes car. What’s significance of her drinking for the crash?</a:t>
            </a:r>
          </a:p>
          <a:p>
            <a:pPr marL="0" indent="0">
              <a:buNone/>
            </a:pPr>
            <a:r>
              <a:rPr lang="en-US" dirty="0" smtClean="0"/>
              <a:t>Could be</a:t>
            </a:r>
          </a:p>
          <a:p>
            <a:pPr lvl="1"/>
            <a:r>
              <a:rPr lang="en-US" dirty="0" smtClean="0"/>
              <a:t>Because of </a:t>
            </a:r>
          </a:p>
          <a:p>
            <a:pPr lvl="1"/>
            <a:r>
              <a:rPr lang="en-US" dirty="0" smtClean="0"/>
              <a:t>Despite</a:t>
            </a:r>
          </a:p>
          <a:p>
            <a:pPr lvl="1"/>
            <a:r>
              <a:rPr lang="en-US" dirty="0" smtClean="0"/>
              <a:t>Independently of</a:t>
            </a:r>
            <a:endParaRPr lang="en-US" dirty="0"/>
          </a:p>
        </p:txBody>
      </p:sp>
    </p:spTree>
    <p:extLst>
      <p:ext uri="{BB962C8B-B14F-4D97-AF65-F5344CB8AC3E}">
        <p14:creationId xmlns:p14="http://schemas.microsoft.com/office/powerpoint/2010/main" val="1618694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relations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Despite </a:t>
            </a:r>
          </a:p>
          <a:p>
            <a:pPr lvl="1"/>
            <a:r>
              <a:rPr lang="en-US" dirty="0" smtClean="0"/>
              <a:t>y </a:t>
            </a:r>
            <a:r>
              <a:rPr lang="en-US" dirty="0"/>
              <a:t>is Y </a:t>
            </a:r>
            <a:r>
              <a:rPr lang="en-US" u="sng" dirty="0"/>
              <a:t>despite</a:t>
            </a:r>
            <a:r>
              <a:rPr lang="en-US" i="1" dirty="0"/>
              <a:t> </a:t>
            </a:r>
            <a:r>
              <a:rPr lang="en-US" dirty="0"/>
              <a:t>x if the probability of Y is lowered after </a:t>
            </a:r>
            <a:r>
              <a:rPr lang="en-US" dirty="0" err="1" smtClean="0"/>
              <a:t>x</a:t>
            </a:r>
            <a:r>
              <a:rPr lang="en-US" baseline="-25000" dirty="0" err="1" smtClean="0"/>
              <a:t>t</a:t>
            </a:r>
            <a:r>
              <a:rPr lang="en-US" baseline="-25000" dirty="0" smtClean="0"/>
              <a:t>’</a:t>
            </a:r>
            <a:r>
              <a:rPr lang="en-US" dirty="0" smtClean="0"/>
              <a:t> </a:t>
            </a:r>
            <a:endParaRPr lang="en-US" dirty="0"/>
          </a:p>
          <a:p>
            <a:pPr marL="0" indent="0">
              <a:buNone/>
            </a:pPr>
            <a:r>
              <a:rPr lang="en-US" dirty="0" smtClean="0"/>
              <a:t>Because</a:t>
            </a:r>
          </a:p>
          <a:p>
            <a:pPr lvl="1"/>
            <a:r>
              <a:rPr lang="en-US" dirty="0" smtClean="0"/>
              <a:t>y </a:t>
            </a:r>
            <a:r>
              <a:rPr lang="en-US" dirty="0"/>
              <a:t>is Y </a:t>
            </a:r>
            <a:r>
              <a:rPr lang="en-US" u="sng" dirty="0"/>
              <a:t>because</a:t>
            </a:r>
            <a:r>
              <a:rPr lang="en-US" i="1" dirty="0"/>
              <a:t> of </a:t>
            </a:r>
            <a:r>
              <a:rPr lang="en-US" dirty="0"/>
              <a:t>x if the probability of Y is increased after </a:t>
            </a:r>
            <a:r>
              <a:rPr lang="en-US" dirty="0" err="1"/>
              <a:t>x</a:t>
            </a:r>
            <a:r>
              <a:rPr lang="en-US" baseline="-25000" dirty="0" err="1"/>
              <a:t>t</a:t>
            </a:r>
            <a:r>
              <a:rPr lang="en-US" baseline="-25000" dirty="0"/>
              <a:t>’</a:t>
            </a:r>
            <a:r>
              <a:rPr lang="en-US" dirty="0" smtClean="0"/>
              <a:t> </a:t>
            </a:r>
            <a:r>
              <a:rPr lang="en-US" dirty="0"/>
              <a:t>and </a:t>
            </a:r>
            <a:r>
              <a:rPr lang="en-US" u="sng" dirty="0"/>
              <a:t>remains </a:t>
            </a:r>
            <a:r>
              <a:rPr lang="en-US" u="sng" dirty="0" smtClean="0"/>
              <a:t>increased </a:t>
            </a:r>
            <a:r>
              <a:rPr lang="en-US" dirty="0"/>
              <a:t>until </a:t>
            </a:r>
            <a:r>
              <a:rPr lang="en-US" dirty="0" err="1"/>
              <a:t>y</a:t>
            </a:r>
            <a:r>
              <a:rPr lang="en-US" baseline="-25000" dirty="0" err="1"/>
              <a:t>t</a:t>
            </a:r>
            <a:r>
              <a:rPr lang="en-US" dirty="0"/>
              <a:t> </a:t>
            </a:r>
          </a:p>
          <a:p>
            <a:pPr marL="0" indent="0">
              <a:buNone/>
            </a:pPr>
            <a:r>
              <a:rPr lang="en-US" dirty="0" smtClean="0"/>
              <a:t>Autonomously</a:t>
            </a:r>
          </a:p>
          <a:p>
            <a:pPr lvl="1"/>
            <a:r>
              <a:rPr lang="en-US" dirty="0" smtClean="0"/>
              <a:t>y </a:t>
            </a:r>
            <a:r>
              <a:rPr lang="en-US" dirty="0"/>
              <a:t>is Y </a:t>
            </a:r>
            <a:r>
              <a:rPr lang="en-US" u="sng" dirty="0"/>
              <a:t>autonomously</a:t>
            </a:r>
            <a:r>
              <a:rPr lang="en-US" i="1" dirty="0"/>
              <a:t> of </a:t>
            </a:r>
            <a:r>
              <a:rPr lang="en-US" dirty="0"/>
              <a:t>x if the probability of Y changes at </a:t>
            </a:r>
            <a:r>
              <a:rPr lang="en-US" dirty="0" err="1"/>
              <a:t>x</a:t>
            </a:r>
            <a:r>
              <a:rPr lang="en-US" baseline="-25000" dirty="0" err="1"/>
              <a:t>t</a:t>
            </a:r>
            <a:r>
              <a:rPr lang="en-US" baseline="-25000" dirty="0"/>
              <a:t>’</a:t>
            </a:r>
            <a:r>
              <a:rPr lang="en-US" dirty="0" smtClean="0"/>
              <a:t>, </a:t>
            </a:r>
            <a:r>
              <a:rPr lang="en-US" dirty="0"/>
              <a:t>this </a:t>
            </a:r>
            <a:r>
              <a:rPr lang="en-US" dirty="0" smtClean="0"/>
              <a:t>probability </a:t>
            </a:r>
            <a:r>
              <a:rPr lang="en-US" dirty="0"/>
              <a:t>is high, but then decreases before </a:t>
            </a:r>
            <a:r>
              <a:rPr lang="en-US" dirty="0" err="1"/>
              <a:t>y</a:t>
            </a:r>
            <a:r>
              <a:rPr lang="en-US" baseline="-25000" dirty="0" err="1"/>
              <a:t>t</a:t>
            </a:r>
            <a:r>
              <a:rPr lang="en-US" dirty="0"/>
              <a:t> </a:t>
            </a:r>
          </a:p>
          <a:p>
            <a:pPr marL="0" indent="0">
              <a:buNone/>
            </a:pPr>
            <a:r>
              <a:rPr lang="en-US" dirty="0" smtClean="0"/>
              <a:t>Independently</a:t>
            </a:r>
          </a:p>
          <a:p>
            <a:pPr lvl="1"/>
            <a:r>
              <a:rPr lang="en-US" dirty="0" smtClean="0"/>
              <a:t>y </a:t>
            </a:r>
            <a:r>
              <a:rPr lang="en-US" dirty="0"/>
              <a:t>is Y </a:t>
            </a:r>
            <a:r>
              <a:rPr lang="en-US" u="sng" dirty="0"/>
              <a:t>independently</a:t>
            </a:r>
            <a:r>
              <a:rPr lang="en-US" i="1" dirty="0"/>
              <a:t> of </a:t>
            </a:r>
            <a:r>
              <a:rPr lang="en-US" dirty="0"/>
              <a:t>x if the probability of Y is the same just after </a:t>
            </a:r>
            <a:r>
              <a:rPr lang="en-US" dirty="0" err="1"/>
              <a:t>x</a:t>
            </a:r>
            <a:r>
              <a:rPr lang="en-US" baseline="-25000" dirty="0" err="1"/>
              <a:t>t</a:t>
            </a:r>
            <a:r>
              <a:rPr lang="en-US" baseline="-25000" dirty="0"/>
              <a:t>’</a:t>
            </a:r>
            <a:r>
              <a:rPr lang="en-US" dirty="0" smtClean="0"/>
              <a:t> </a:t>
            </a:r>
            <a:r>
              <a:rPr lang="en-US" dirty="0"/>
              <a:t>as it is just before </a:t>
            </a:r>
            <a:r>
              <a:rPr lang="en-US" dirty="0" err="1"/>
              <a:t>x</a:t>
            </a:r>
            <a:r>
              <a:rPr lang="en-US" baseline="-25000" dirty="0" err="1"/>
              <a:t>t</a:t>
            </a:r>
            <a:r>
              <a:rPr lang="en-US" baseline="-25000" dirty="0"/>
              <a:t>’</a:t>
            </a:r>
            <a:r>
              <a:rPr lang="en-US" dirty="0" smtClean="0"/>
              <a:t> </a:t>
            </a:r>
            <a:endParaRPr lang="en-US" dirty="0"/>
          </a:p>
          <a:p>
            <a:endParaRPr lang="en-US" dirty="0"/>
          </a:p>
        </p:txBody>
      </p:sp>
    </p:spTree>
    <p:extLst>
      <p:ext uri="{BB962C8B-B14F-4D97-AF65-F5344CB8AC3E}">
        <p14:creationId xmlns:p14="http://schemas.microsoft.com/office/powerpoint/2010/main" val="18249439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a:t>
            </a:r>
            <a:endParaRPr lang="en-US" dirty="0"/>
          </a:p>
        </p:txBody>
      </p:sp>
      <p:sp>
        <p:nvSpPr>
          <p:cNvPr id="3" name="Content Placeholder 2"/>
          <p:cNvSpPr>
            <a:spLocks noGrp="1"/>
          </p:cNvSpPr>
          <p:nvPr>
            <p:ph idx="1"/>
          </p:nvPr>
        </p:nvSpPr>
        <p:spPr/>
        <p:txBody>
          <a:bodyPr/>
          <a:lstStyle/>
          <a:p>
            <a:r>
              <a:rPr lang="en-US" dirty="0" smtClean="0"/>
              <a:t>How can we know all the important factors?</a:t>
            </a:r>
          </a:p>
          <a:p>
            <a:r>
              <a:rPr lang="en-US" dirty="0" smtClean="0"/>
              <a:t>How can we find the probability trajectory?</a:t>
            </a:r>
          </a:p>
          <a:p>
            <a:pPr marL="0" indent="0">
              <a:buNone/>
            </a:pPr>
            <a:endParaRPr lang="en-US" dirty="0"/>
          </a:p>
        </p:txBody>
      </p:sp>
    </p:spTree>
    <p:extLst>
      <p:ext uri="{BB962C8B-B14F-4D97-AF65-F5344CB8AC3E}">
        <p14:creationId xmlns:p14="http://schemas.microsoft.com/office/powerpoint/2010/main" val="14722943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infant mortality</a:t>
            </a:r>
            <a:endParaRPr lang="en-US" dirty="0"/>
          </a:p>
        </p:txBody>
      </p:sp>
      <p:pic>
        <p:nvPicPr>
          <p:cNvPr id="5" name="Content Placeholder 4"/>
          <p:cNvPicPr>
            <a:picLocks noGrp="1" noChangeAspect="1"/>
          </p:cNvPicPr>
          <p:nvPr>
            <p:ph idx="1"/>
          </p:nvPr>
        </p:nvPicPr>
        <p:blipFill>
          <a:blip r:embed="rId3"/>
          <a:srcRect l="-19257" r="-19257"/>
          <a:stretch>
            <a:fillRect/>
          </a:stretch>
        </p:blipFill>
        <p:spPr/>
      </p:pic>
      <p:sp>
        <p:nvSpPr>
          <p:cNvPr id="4" name="TextBox 3"/>
          <p:cNvSpPr txBox="1"/>
          <p:nvPr/>
        </p:nvSpPr>
        <p:spPr>
          <a:xfrm>
            <a:off x="802032" y="6302462"/>
            <a:ext cx="7402087" cy="523220"/>
          </a:xfrm>
          <a:prstGeom prst="rect">
            <a:avLst/>
          </a:prstGeom>
          <a:noFill/>
        </p:spPr>
        <p:txBody>
          <a:bodyPr wrap="square" rtlCol="0">
            <a:spAutoFit/>
          </a:bodyPr>
          <a:lstStyle/>
          <a:p>
            <a:r>
              <a:rPr lang="en-US" sz="1400" dirty="0"/>
              <a:t>Mani, S., &amp; Cooper, G. F. (2004). </a:t>
            </a:r>
            <a:r>
              <a:rPr lang="en-US" sz="1400" dirty="0" smtClean="0"/>
              <a:t>Causal Discovery Using a Bayesian Local Causal Discovery Algorithm. </a:t>
            </a:r>
            <a:r>
              <a:rPr lang="en-US" sz="1400" i="1" dirty="0"/>
              <a:t>Proceedings of </a:t>
            </a:r>
            <a:r>
              <a:rPr lang="en-US" sz="1400" i="1" dirty="0" err="1"/>
              <a:t>MedInfo</a:t>
            </a:r>
            <a:r>
              <a:rPr lang="en-US" sz="1400" dirty="0"/>
              <a:t>, 731-735</a:t>
            </a:r>
          </a:p>
        </p:txBody>
      </p:sp>
      <p:sp>
        <p:nvSpPr>
          <p:cNvPr id="6" name="TextBox 5"/>
          <p:cNvSpPr txBox="1"/>
          <p:nvPr/>
        </p:nvSpPr>
        <p:spPr>
          <a:xfrm>
            <a:off x="7420639" y="2642634"/>
            <a:ext cx="1182190" cy="1200329"/>
          </a:xfrm>
          <a:prstGeom prst="rect">
            <a:avLst/>
          </a:prstGeom>
          <a:noFill/>
        </p:spPr>
        <p:txBody>
          <a:bodyPr wrap="square" rtlCol="0">
            <a:spAutoFit/>
          </a:bodyPr>
          <a:lstStyle/>
          <a:p>
            <a:r>
              <a:rPr lang="en-US" dirty="0" smtClean="0"/>
              <a:t>n binary variables = 2^n entries</a:t>
            </a:r>
            <a:endParaRPr lang="en-US" dirty="0"/>
          </a:p>
        </p:txBody>
      </p:sp>
    </p:spTree>
    <p:extLst>
      <p:ext uri="{BB962C8B-B14F-4D97-AF65-F5344CB8AC3E}">
        <p14:creationId xmlns:p14="http://schemas.microsoft.com/office/powerpoint/2010/main" val="18354849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a:t>
            </a:r>
            <a:endParaRPr lang="en-US" dirty="0"/>
          </a:p>
        </p:txBody>
      </p:sp>
      <p:sp>
        <p:nvSpPr>
          <p:cNvPr id="3" name="Content Placeholder 2"/>
          <p:cNvSpPr>
            <a:spLocks noGrp="1"/>
          </p:cNvSpPr>
          <p:nvPr>
            <p:ph idx="1"/>
          </p:nvPr>
        </p:nvSpPr>
        <p:spPr/>
        <p:txBody>
          <a:bodyPr/>
          <a:lstStyle/>
          <a:p>
            <a:r>
              <a:rPr lang="en-US" dirty="0" smtClean="0"/>
              <a:t>Describes independencies in a set of variables</a:t>
            </a:r>
          </a:p>
          <a:p>
            <a:endParaRPr lang="en-US" dirty="0"/>
          </a:p>
          <a:p>
            <a:endParaRPr lang="en-US" dirty="0" smtClean="0"/>
          </a:p>
        </p:txBody>
      </p:sp>
    </p:spTree>
    <p:extLst>
      <p:ext uri="{BB962C8B-B14F-4D97-AF65-F5344CB8AC3E}">
        <p14:creationId xmlns:p14="http://schemas.microsoft.com/office/powerpoint/2010/main" val="3883612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 Example</a:t>
            </a:r>
            <a:endParaRPr lang="en-US" dirty="0"/>
          </a:p>
        </p:txBody>
      </p:sp>
      <p:pic>
        <p:nvPicPr>
          <p:cNvPr id="7" name="Content Placeholder 6" descr="Screen Shot 2016-03-10 at 2.11.43 PM.png"/>
          <p:cNvPicPr>
            <a:picLocks noGrp="1" noChangeAspect="1"/>
          </p:cNvPicPr>
          <p:nvPr>
            <p:ph idx="1"/>
          </p:nvPr>
        </p:nvPicPr>
        <p:blipFill>
          <a:blip r:embed="rId2">
            <a:extLst>
              <a:ext uri="{28A0092B-C50C-407E-A947-70E740481C1C}">
                <a14:useLocalDpi xmlns:a14="http://schemas.microsoft.com/office/drawing/2010/main" val="0"/>
              </a:ext>
            </a:extLst>
          </a:blip>
          <a:srcRect t="1913" b="1913"/>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4/18/17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98</a:t>
            </a:fld>
            <a:endParaRPr lang="en-US" dirty="0"/>
          </a:p>
        </p:txBody>
      </p:sp>
      <p:sp>
        <p:nvSpPr>
          <p:cNvPr id="8" name="Rectangle 7"/>
          <p:cNvSpPr/>
          <p:nvPr/>
        </p:nvSpPr>
        <p:spPr>
          <a:xfrm>
            <a:off x="1128943" y="1477821"/>
            <a:ext cx="4083169" cy="369332"/>
          </a:xfrm>
          <a:prstGeom prst="rect">
            <a:avLst/>
          </a:prstGeom>
        </p:spPr>
        <p:txBody>
          <a:bodyPr wrap="none">
            <a:spAutoFit/>
          </a:bodyPr>
          <a:lstStyle/>
          <a:p>
            <a:r>
              <a:rPr lang="en-US" dirty="0"/>
              <a:t>http://</a:t>
            </a:r>
            <a:r>
              <a:rPr lang="en-US" dirty="0" err="1"/>
              <a:t>www.cabreastcancer.org</a:t>
            </a:r>
            <a:r>
              <a:rPr lang="en-US" dirty="0"/>
              <a:t>/causes/#</a:t>
            </a:r>
          </a:p>
        </p:txBody>
      </p:sp>
    </p:spTree>
    <p:extLst>
      <p:ext uri="{BB962C8B-B14F-4D97-AF65-F5344CB8AC3E}">
        <p14:creationId xmlns:p14="http://schemas.microsoft.com/office/powerpoint/2010/main" val="98460786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Causes and effects of poverty</a:t>
            </a:r>
            <a:endParaRPr lang="en-US" dirty="0"/>
          </a:p>
        </p:txBody>
      </p:sp>
      <p:pic>
        <p:nvPicPr>
          <p:cNvPr id="4" name="Content Placeholder 3"/>
          <p:cNvPicPr>
            <a:picLocks noGrp="1" noChangeAspect="1"/>
          </p:cNvPicPr>
          <p:nvPr>
            <p:ph idx="1"/>
          </p:nvPr>
        </p:nvPicPr>
        <p:blipFill>
          <a:blip r:embed="rId3"/>
          <a:srcRect l="-34038" r="-34038"/>
          <a:stretch>
            <a:fillRect/>
          </a:stretch>
        </p:blipFill>
        <p:spPr/>
      </p:pic>
      <p:sp>
        <p:nvSpPr>
          <p:cNvPr id="5" name="Rectangle 4"/>
          <p:cNvSpPr/>
          <p:nvPr/>
        </p:nvSpPr>
        <p:spPr>
          <a:xfrm>
            <a:off x="1433900" y="6143093"/>
            <a:ext cx="6299312" cy="523220"/>
          </a:xfrm>
          <a:prstGeom prst="rect">
            <a:avLst/>
          </a:prstGeom>
        </p:spPr>
        <p:txBody>
          <a:bodyPr wrap="square">
            <a:spAutoFit/>
          </a:bodyPr>
          <a:lstStyle/>
          <a:p>
            <a:r>
              <a:rPr lang="en-US" sz="1400" dirty="0" err="1"/>
              <a:t>Bessler</a:t>
            </a:r>
            <a:r>
              <a:rPr lang="en-US" sz="1400" dirty="0"/>
              <a:t>, D. A. (2003). On world poverty: Its causes and effects. </a:t>
            </a:r>
            <a:r>
              <a:rPr lang="en-US" sz="1400" i="1" dirty="0"/>
              <a:t>Food and Agricultural Organization (FAO) of the United Nations, Research Bulletin, Rome</a:t>
            </a:r>
            <a:endParaRPr lang="en-US" sz="1400" dirty="0"/>
          </a:p>
        </p:txBody>
      </p:sp>
    </p:spTree>
    <p:extLst>
      <p:ext uri="{BB962C8B-B14F-4D97-AF65-F5344CB8AC3E}">
        <p14:creationId xmlns:p14="http://schemas.microsoft.com/office/powerpoint/2010/main" val="1942937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20286</TotalTime>
  <Words>7174</Words>
  <Application>Microsoft Macintosh PowerPoint</Application>
  <PresentationFormat>On-screen Show (4:3)</PresentationFormat>
  <Paragraphs>1692</Paragraphs>
  <Slides>164</Slides>
  <Notes>99</Notes>
  <HiddenSlides>9</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3</vt:i4>
      </vt:variant>
      <vt:variant>
        <vt:lpstr>Slide Titles</vt:lpstr>
      </vt:variant>
      <vt:variant>
        <vt:i4>164</vt:i4>
      </vt:variant>
    </vt:vector>
  </HeadingPairs>
  <TitlesOfParts>
    <vt:vector size="182" baseType="lpstr">
      <vt:lpstr>Calibri</vt:lpstr>
      <vt:lpstr>Copperplate</vt:lpstr>
      <vt:lpstr>Courier New</vt:lpstr>
      <vt:lpstr>Geneva</vt:lpstr>
      <vt:lpstr>Helvetica</vt:lpstr>
      <vt:lpstr>Lucida Grande</vt:lpstr>
      <vt:lpstr>Monotype Sorts</vt:lpstr>
      <vt:lpstr>ＭＳ Ｐゴシック</vt:lpstr>
      <vt:lpstr>Symbol</vt:lpstr>
      <vt:lpstr>Tahoma</vt:lpstr>
      <vt:lpstr>Times New Roman</vt:lpstr>
      <vt:lpstr>Wingdings</vt:lpstr>
      <vt:lpstr>宋体</vt:lpstr>
      <vt:lpstr>Arial</vt:lpstr>
      <vt:lpstr>Office Theme</vt:lpstr>
      <vt:lpstr>Clip</vt:lpstr>
      <vt:lpstr>Equation</vt:lpstr>
      <vt:lpstr>Chart</vt:lpstr>
      <vt:lpstr>PowerPoint Presentation</vt:lpstr>
      <vt:lpstr>Causality</vt:lpstr>
      <vt:lpstr>PowerPoint Presentation</vt:lpstr>
      <vt:lpstr>PowerPoint Presentation</vt:lpstr>
      <vt:lpstr>Leibovici’s reply</vt:lpstr>
      <vt:lpstr>XMRV leads to CFS?</vt:lpstr>
      <vt:lpstr>XMRV leads to CFS?</vt:lpstr>
      <vt:lpstr>But …</vt:lpstr>
      <vt:lpstr>Dependence/independence</vt:lpstr>
      <vt:lpstr>Regularities and experience</vt:lpstr>
      <vt:lpstr>Correlation</vt:lpstr>
      <vt:lpstr>Correlation</vt:lpstr>
      <vt:lpstr>PowerPoint Presentation</vt:lpstr>
      <vt:lpstr>PowerPoint Presentation</vt:lpstr>
      <vt:lpstr>PowerPoint Presentation</vt:lpstr>
      <vt:lpstr>PowerPoint Presentation</vt:lpstr>
      <vt:lpstr>Scatter Plots and Correlation</vt:lpstr>
      <vt:lpstr>What is “Linear”?</vt:lpstr>
      <vt:lpstr>Sample Correlations</vt:lpstr>
      <vt:lpstr>Correlation Assumptions</vt:lpstr>
      <vt:lpstr>Residual Analysis for Linearity</vt:lpstr>
      <vt:lpstr>Residual Analysis for  Constant Variance (Homoscedasticity) </vt:lpstr>
      <vt:lpstr>PowerPoint Presentation</vt:lpstr>
      <vt:lpstr>The effect of outliers</vt:lpstr>
      <vt:lpstr>Pearson Correlation Coefficient</vt:lpstr>
      <vt:lpstr>Features of  ρ  and  r</vt:lpstr>
      <vt:lpstr>Calculating the Pearson  Correlation Coefficient</vt:lpstr>
      <vt:lpstr>Measuring correlation</vt:lpstr>
      <vt:lpstr>Correlation is not Causation</vt:lpstr>
      <vt:lpstr>Correlation without causation (1)</vt:lpstr>
      <vt:lpstr>Correlation without causation (1)</vt:lpstr>
      <vt:lpstr>Correlation != Causality</vt:lpstr>
      <vt:lpstr>Correlation with some causation</vt:lpstr>
      <vt:lpstr>Correlation Summary</vt:lpstr>
      <vt:lpstr>What is causation?</vt:lpstr>
      <vt:lpstr>How can we test these associations?</vt:lpstr>
      <vt:lpstr>How can we test these associations?</vt:lpstr>
      <vt:lpstr>Correlation Summary</vt:lpstr>
      <vt:lpstr>Causation without correlation</vt:lpstr>
      <vt:lpstr>Restricted Range: Sampling Bias</vt:lpstr>
      <vt:lpstr>Further Restrictions</vt:lpstr>
      <vt:lpstr>Partial Correlation</vt:lpstr>
      <vt:lpstr>Simpson’s Paradox</vt:lpstr>
      <vt:lpstr>A situation where the subgroups are always the way to go</vt:lpstr>
      <vt:lpstr>Gender Discrimination?</vt:lpstr>
      <vt:lpstr>Gender Discrimination?</vt:lpstr>
      <vt:lpstr>Correlation Summary</vt:lpstr>
      <vt:lpstr>Strangely…</vt:lpstr>
      <vt:lpstr>Causation without correlation</vt:lpstr>
      <vt:lpstr>Causation without correlation (2)</vt:lpstr>
      <vt:lpstr>Frequentist vs Bayesian Approaches</vt:lpstr>
      <vt:lpstr>Common Statistical Tests: T-Test</vt:lpstr>
      <vt:lpstr>Two samples</vt:lpstr>
      <vt:lpstr>Where is the mean?</vt:lpstr>
      <vt:lpstr>PowerPoint Presentation</vt:lpstr>
      <vt:lpstr>PowerPoint Presentation</vt:lpstr>
      <vt:lpstr>Where is the mean?</vt:lpstr>
      <vt:lpstr>PowerPoint Presentation</vt:lpstr>
      <vt:lpstr>PowerPoint Presentation</vt:lpstr>
      <vt:lpstr>Is there a difference?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Importance of priors</vt:lpstr>
      <vt:lpstr>Plausibility of the hypothesis (inference)</vt:lpstr>
      <vt:lpstr>‘Statistical significance’</vt:lpstr>
      <vt:lpstr>Actual implications of the p-value</vt:lpstr>
      <vt:lpstr>Actual implications of the p-value</vt:lpstr>
      <vt:lpstr>What does this have to do with causality?</vt:lpstr>
      <vt:lpstr>PowerPoint Presentation</vt:lpstr>
      <vt:lpstr>PowerPoint Presentation</vt:lpstr>
      <vt:lpstr>Flaws with p values</vt:lpstr>
      <vt:lpstr>Further flaws</vt:lpstr>
      <vt:lpstr>Potential Errors</vt:lpstr>
      <vt:lpstr>Could our Estimate Be Wrong? </vt:lpstr>
      <vt:lpstr>Could our Estimate Be Wrong? </vt:lpstr>
      <vt:lpstr>Type II errors (failure to detect difference) also caused by small effect size</vt:lpstr>
      <vt:lpstr>False positive and negative  Error Tradeoffs</vt:lpstr>
      <vt:lpstr>Could our Estimate Be Wrong? </vt:lpstr>
      <vt:lpstr>Could our Estimate Be Wrong? </vt:lpstr>
      <vt:lpstr>Testing of hypotheses False positives &amp; negatives</vt:lpstr>
      <vt:lpstr>Testing of hypotheses False positives &amp; negatives: Example</vt:lpstr>
      <vt:lpstr>Could our Estimate Be Wrong? </vt:lpstr>
      <vt:lpstr>Testing of hypotheses False positives &amp; negatives</vt:lpstr>
      <vt:lpstr>Types of errors</vt:lpstr>
      <vt:lpstr>Beyond Binary Hypothesis Testing</vt:lpstr>
      <vt:lpstr>Four relations</vt:lpstr>
      <vt:lpstr>Caveats</vt:lpstr>
      <vt:lpstr>Example: infant mortality</vt:lpstr>
      <vt:lpstr>Graphical model</vt:lpstr>
      <vt:lpstr>Graphical Model Example</vt:lpstr>
      <vt:lpstr>Application: Causes and effects of poverty</vt:lpstr>
      <vt:lpstr>Graphical models and explanation</vt:lpstr>
      <vt:lpstr>Example things to beware of </vt:lpstr>
      <vt:lpstr>Summary</vt:lpstr>
      <vt:lpstr>Summary</vt:lpstr>
      <vt:lpstr>Summary</vt:lpstr>
      <vt:lpstr>Summary</vt:lpstr>
      <vt:lpstr>Assessing Causality </vt:lpstr>
      <vt:lpstr>Great book ,wrong language</vt:lpstr>
      <vt:lpstr>Basic steps</vt:lpstr>
      <vt:lpstr>Basic steps</vt:lpstr>
      <vt:lpstr>Basic steps</vt:lpstr>
      <vt:lpstr>Basic steps</vt:lpstr>
      <vt:lpstr>Priors</vt:lpstr>
      <vt:lpstr>Creating the posterior distribution</vt:lpstr>
      <vt:lpstr>Basic steps</vt:lpstr>
      <vt:lpstr>Basic steps</vt:lpstr>
      <vt:lpstr>Reconsidering what we know about disease</vt:lpstr>
      <vt:lpstr>Reconsidering what we know about disease</vt:lpstr>
      <vt:lpstr>Reconsidering what we know about disease: The impact of priors</vt:lpstr>
      <vt:lpstr>Solving for θ </vt:lpstr>
      <vt:lpstr>Statistical Regression Analysis</vt:lpstr>
      <vt:lpstr>Relationship with correlation</vt:lpstr>
      <vt:lpstr>Regression in Machine Learning</vt:lpstr>
      <vt:lpstr>Simple Linear Regression Model</vt:lpstr>
      <vt:lpstr>Population Linear Regression</vt:lpstr>
      <vt:lpstr>Population Linear Regression</vt:lpstr>
      <vt:lpstr>Estimated Regression Model</vt:lpstr>
      <vt:lpstr>Better Estimate</vt:lpstr>
      <vt:lpstr>Estimated Regression Model</vt:lpstr>
      <vt:lpstr>Least Squares Criterion</vt:lpstr>
      <vt:lpstr>Least Squares Criterion</vt:lpstr>
      <vt:lpstr>Least Squares Criterion</vt:lpstr>
      <vt:lpstr>Least Squares Regression Properties</vt:lpstr>
      <vt:lpstr>Linear Regression Assumptions</vt:lpstr>
      <vt:lpstr>Simple Linear Regression Example</vt:lpstr>
      <vt:lpstr>Sample Data for House Price Model</vt:lpstr>
      <vt:lpstr>Graphical Presentation</vt:lpstr>
      <vt:lpstr>Graphical Presentation</vt:lpstr>
      <vt:lpstr>Graphical Presentation</vt:lpstr>
      <vt:lpstr>Example: House Prices</vt:lpstr>
      <vt:lpstr>Example: House Prices</vt:lpstr>
      <vt:lpstr>Example: House Prices</vt:lpstr>
      <vt:lpstr>Coefficient of Determination</vt:lpstr>
      <vt:lpstr>Explained and Unexplained Variation</vt:lpstr>
      <vt:lpstr>Explained and Unexplained Variation</vt:lpstr>
      <vt:lpstr>Unexplained error in House Price Model (SSE)</vt:lpstr>
      <vt:lpstr>Explained and Unexplained Variation</vt:lpstr>
      <vt:lpstr>Standard Error of Estimate</vt:lpstr>
      <vt:lpstr>Explained and Unexplained Variation</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Simple Linear Regression Analysis</vt:lpstr>
      <vt:lpstr>Multiple Linear Regression</vt:lpstr>
      <vt:lpstr>Multivariate regression pitfalls</vt:lpstr>
      <vt:lpstr>Multivariate regression pitfalls</vt:lpstr>
      <vt:lpstr>Multivariate regression pitfalls</vt:lpstr>
      <vt:lpstr>Overfitting simulation (where we  know the ‘true’ population has R2=0)</vt:lpstr>
      <vt:lpstr>Overfitting: 3 cases/predictor:  mean R2 looks like .3</vt:lpstr>
      <vt:lpstr>Overfitting: 13 cases/predictor:  mean R2 looks like .05</vt:lpstr>
      <vt:lpstr>Summary</vt:lpstr>
      <vt:lpstr>Summary</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644</cp:revision>
  <cp:lastPrinted>2014-02-18T19:49:30Z</cp:lastPrinted>
  <dcterms:created xsi:type="dcterms:W3CDTF">2013-10-07T16:54:34Z</dcterms:created>
  <dcterms:modified xsi:type="dcterms:W3CDTF">2017-04-18T13:01:50Z</dcterms:modified>
</cp:coreProperties>
</file>